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5"/>
  </p:sldMasterIdLst>
  <p:notesMasterIdLst>
    <p:notesMasterId r:id="rId44"/>
  </p:notesMasterIdLst>
  <p:handoutMasterIdLst>
    <p:handoutMasterId r:id="rId45"/>
  </p:handoutMasterIdLst>
  <p:sldIdLst>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6858000" type="screen4x3"/>
  <p:notesSz cx="9872663" cy="6797675"/>
  <p:defaultTextStyle>
    <a:defPPr>
      <a:defRPr lang="en-GB"/>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Sdx7UBKrXGwNLxQg47IR9A==" hashData="RwAlJZ53M8mkaTqeyML+t/Il7pY="/>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9" autoAdjust="0"/>
    <p:restoredTop sz="71277" autoAdjust="0"/>
  </p:normalViewPr>
  <p:slideViewPr>
    <p:cSldViewPr snapToGrid="0" snapToObjects="1">
      <p:cViewPr>
        <p:scale>
          <a:sx n="100" d="100"/>
          <a:sy n="100" d="100"/>
        </p:scale>
        <p:origin x="-516" y="-72"/>
      </p:cViewPr>
      <p:guideLst>
        <p:guide orient="horz" pos="2160"/>
        <p:guide pos="2880"/>
      </p:guideLst>
    </p:cSldViewPr>
  </p:slideViewPr>
  <p:notesTextViewPr>
    <p:cViewPr>
      <p:scale>
        <a:sx n="125" d="100"/>
        <a:sy n="125" d="100"/>
      </p:scale>
      <p:origin x="0" y="0"/>
    </p:cViewPr>
  </p:notesTextViewPr>
  <p:sorterViewPr>
    <p:cViewPr>
      <p:scale>
        <a:sx n="75" d="100"/>
        <a:sy n="75" d="100"/>
      </p:scale>
      <p:origin x="0" y="0"/>
    </p:cViewPr>
  </p:sorterViewPr>
  <p:notesViewPr>
    <p:cSldViewPr snapToGrid="0" snapToObjects="1" showGuides="1">
      <p:cViewPr varScale="1">
        <p:scale>
          <a:sx n="63" d="100"/>
          <a:sy n="63" d="100"/>
        </p:scale>
        <p:origin x="-2898" y="-102"/>
      </p:cViewPr>
      <p:guideLst>
        <p:guide orient="horz" pos="2140"/>
        <p:guide pos="311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279230" cy="3399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591129" y="1"/>
            <a:ext cx="4279230" cy="339938"/>
          </a:xfrm>
          <a:prstGeom prst="rect">
            <a:avLst/>
          </a:prstGeom>
        </p:spPr>
        <p:txBody>
          <a:bodyPr vert="horz" lIns="91440" tIns="45720" rIns="91440" bIns="45720" rtlCol="0"/>
          <a:lstStyle>
            <a:lvl1pPr algn="r">
              <a:defRPr sz="1200"/>
            </a:lvl1pPr>
          </a:lstStyle>
          <a:p>
            <a:fld id="{D087DCFB-C5DE-4E2D-A468-C3F9EC17D5C5}" type="datetimeFigureOut">
              <a:rPr lang="en-GB" smtClean="0"/>
              <a:pPr/>
              <a:t>10/03/2015</a:t>
            </a:fld>
            <a:endParaRPr lang="en-GB"/>
          </a:p>
        </p:txBody>
      </p:sp>
      <p:sp>
        <p:nvSpPr>
          <p:cNvPr id="4" name="Footer Placeholder 3"/>
          <p:cNvSpPr>
            <a:spLocks noGrp="1"/>
          </p:cNvSpPr>
          <p:nvPr>
            <p:ph type="ftr" sz="quarter" idx="2"/>
          </p:nvPr>
        </p:nvSpPr>
        <p:spPr>
          <a:xfrm>
            <a:off x="1" y="6456644"/>
            <a:ext cx="4279230" cy="33993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591129" y="6456644"/>
            <a:ext cx="4279230" cy="339938"/>
          </a:xfrm>
          <a:prstGeom prst="rect">
            <a:avLst/>
          </a:prstGeom>
        </p:spPr>
        <p:txBody>
          <a:bodyPr vert="horz" lIns="91440" tIns="45720" rIns="91440" bIns="45720" rtlCol="0" anchor="b"/>
          <a:lstStyle>
            <a:lvl1pPr algn="r">
              <a:defRPr sz="1200"/>
            </a:lvl1pPr>
          </a:lstStyle>
          <a:p>
            <a:fld id="{B19F0817-F73F-4DB0-B9DD-DA5E036FA114}" type="slidenum">
              <a:rPr lang="en-GB" smtClean="0"/>
              <a:pPr/>
              <a:t>‹#›</a:t>
            </a:fld>
            <a:endParaRPr lang="en-GB"/>
          </a:p>
        </p:txBody>
      </p:sp>
    </p:spTree>
    <p:extLst>
      <p:ext uri="{BB962C8B-B14F-4D97-AF65-F5344CB8AC3E}">
        <p14:creationId xmlns:p14="http://schemas.microsoft.com/office/powerpoint/2010/main" val="346913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279230" cy="3399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591129" y="1"/>
            <a:ext cx="4279230" cy="339938"/>
          </a:xfrm>
          <a:prstGeom prst="rect">
            <a:avLst/>
          </a:prstGeom>
        </p:spPr>
        <p:txBody>
          <a:bodyPr vert="horz" lIns="91440" tIns="45720" rIns="91440" bIns="45720" rtlCol="0"/>
          <a:lstStyle>
            <a:lvl1pPr algn="r">
              <a:defRPr sz="1200"/>
            </a:lvl1pPr>
          </a:lstStyle>
          <a:p>
            <a:fld id="{3500F1D7-6A3F-43E4-9DBA-4762DA2120F2}" type="datetimeFigureOut">
              <a:rPr lang="en-GB" smtClean="0"/>
              <a:pPr/>
              <a:t>10/03/2015</a:t>
            </a:fld>
            <a:endParaRPr lang="en-GB"/>
          </a:p>
        </p:txBody>
      </p:sp>
      <p:sp>
        <p:nvSpPr>
          <p:cNvPr id="4" name="Slide Image Placeholder 3"/>
          <p:cNvSpPr>
            <a:spLocks noGrp="1" noRot="1" noChangeAspect="1"/>
          </p:cNvSpPr>
          <p:nvPr>
            <p:ph type="sldImg" idx="2"/>
          </p:nvPr>
        </p:nvSpPr>
        <p:spPr>
          <a:xfrm>
            <a:off x="3236913" y="509588"/>
            <a:ext cx="3398837"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86807" y="3228869"/>
            <a:ext cx="7899052" cy="305944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6456644"/>
            <a:ext cx="4279230" cy="3399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591129" y="6456644"/>
            <a:ext cx="4279230" cy="339938"/>
          </a:xfrm>
          <a:prstGeom prst="rect">
            <a:avLst/>
          </a:prstGeom>
        </p:spPr>
        <p:txBody>
          <a:bodyPr vert="horz" lIns="91440" tIns="45720" rIns="91440" bIns="45720" rtlCol="0" anchor="b"/>
          <a:lstStyle>
            <a:lvl1pPr algn="r">
              <a:defRPr sz="1200"/>
            </a:lvl1pPr>
          </a:lstStyle>
          <a:p>
            <a:fld id="{98055286-2640-4854-A921-823BA7D2A0F0}" type="slidenum">
              <a:rPr lang="en-GB" smtClean="0"/>
              <a:pPr/>
              <a:t>‹#›</a:t>
            </a:fld>
            <a:endParaRPr lang="en-GB"/>
          </a:p>
        </p:txBody>
      </p:sp>
    </p:spTree>
    <p:extLst>
      <p:ext uri="{BB962C8B-B14F-4D97-AF65-F5344CB8AC3E}">
        <p14:creationId xmlns:p14="http://schemas.microsoft.com/office/powerpoint/2010/main" val="63740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describes</a:t>
            </a:r>
            <a:r>
              <a:rPr lang="en-GB" baseline="0" dirty="0" smtClean="0"/>
              <a:t> the essence of field diagnostics.  Make sure you take it at a pace so that they can take it all </a:t>
            </a:r>
            <a:r>
              <a:rPr lang="en-GB" baseline="0" smtClean="0"/>
              <a:t>in. It is quite a long presenation but take your time when presenting.  This is the essence of module 1.  It is immediately after this presentation that the large A3 ready reckoner should be presented.  There are two exercises that form part of this presentation.  You need to have practiced this presentation and become familiar with it.</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a:t>
            </a:fld>
            <a:endParaRPr lang="en-GB"/>
          </a:p>
        </p:txBody>
      </p:sp>
    </p:spTree>
    <p:extLst>
      <p:ext uri="{BB962C8B-B14F-4D97-AF65-F5344CB8AC3E}">
        <p14:creationId xmlns:p14="http://schemas.microsoft.com/office/powerpoint/2010/main" val="312103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The seeds of the sorghum</a:t>
            </a:r>
            <a:r>
              <a:rPr lang="en-GB" baseline="0" smtClean="0"/>
              <a:t> have been invaded by the fungus and have turned into a black dusty mass (fungal spores).   This could not have been caused by an abiotic cause and is clearly caused by a microorganism. </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10</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The general</a:t>
            </a:r>
            <a:r>
              <a:rPr lang="en-GB" baseline="0" smtClean="0"/>
              <a:t> stunting and yellowing of the top plant could be caused by a variety of factors BUT there are no real obvious symptoms other than the small size and yellowing.  These symptoms are caused by Manganese deficiency but there is not real way of telling that from this photograph.  The trainees should be able to make a reasonable guess that the cause is abiotic though.</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11</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In</a:t>
            </a:r>
            <a:r>
              <a:rPr lang="en-GB" baseline="0" smtClean="0"/>
              <a:t> all these slides let there be a small amount of discussion before bringing in the answer.  Remember we are not asking for the cause just whether or not it abiotic or biotic.</a:t>
            </a:r>
            <a:endParaRPr lang="en-GB" smtClean="0"/>
          </a:p>
          <a:p>
            <a:pPr eaLnBrk="1" hangingPunct="1">
              <a:spcBef>
                <a:spcPct val="0"/>
              </a:spcBef>
            </a:pPr>
            <a:r>
              <a:rPr lang="en-GB" smtClean="0"/>
              <a:t>This</a:t>
            </a:r>
            <a:r>
              <a:rPr lang="en-GB" baseline="0" smtClean="0"/>
              <a:t> kohl rabi plant has split but there does not appear to be any rotting or microorganism associated with the tear.  This has almost certainly split due to irregular watering whereby the inside of the stem was taking up water and swelling faster than the outside could expand and a split occurred.  This water stress and so is considered an abiotic cause.</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12</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mtClean="0"/>
              <a:t>This is</a:t>
            </a:r>
            <a:r>
              <a:rPr lang="en-GB" baseline="0" smtClean="0"/>
              <a:t>  the most difficult one of this set of photos. Look out for the animation of this slide, become familiar with it or you will be caught out when presenting.  The former shows the crop beginning to yellow and in the second one the area is dead.  </a:t>
            </a:r>
            <a:r>
              <a:rPr lang="en-GB" smtClean="0"/>
              <a:t>You </a:t>
            </a:r>
            <a:r>
              <a:rPr lang="en-GB" dirty="0" smtClean="0"/>
              <a:t>would be forgiven for thinking this was a biotic factor such as rabbits feeding from </a:t>
            </a:r>
            <a:r>
              <a:rPr lang="en-GB" smtClean="0"/>
              <a:t>the margins</a:t>
            </a:r>
            <a:r>
              <a:rPr lang="en-GB" baseline="0" smtClean="0"/>
              <a:t> (not unlike the slide in the previous presentation).  </a:t>
            </a:r>
            <a:r>
              <a:rPr lang="en-GB" smtClean="0"/>
              <a:t> </a:t>
            </a:r>
            <a:r>
              <a:rPr lang="en-GB" dirty="0" smtClean="0"/>
              <a:t>Talking to the farmer it was discovered that this was a site of heavy </a:t>
            </a:r>
            <a:r>
              <a:rPr lang="en-GB" dirty="0" err="1" smtClean="0"/>
              <a:t>meatal</a:t>
            </a:r>
            <a:r>
              <a:rPr lang="en-GB" dirty="0" smtClean="0"/>
              <a:t> contamination, therefore the problem </a:t>
            </a:r>
            <a:r>
              <a:rPr lang="en-GB" smtClean="0"/>
              <a:t>is abiotic.  Notice</a:t>
            </a:r>
            <a:r>
              <a:rPr lang="en-GB" baseline="0" smtClean="0"/>
              <a:t> how the margins of the area have gone yellow and are stunted. Rabbits do not stunt plants or make them go yellow. You would never know this from studying the photos.</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13</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mtClean="0"/>
              <a:t>This slide</a:t>
            </a:r>
            <a:r>
              <a:rPr lang="en-GB" baseline="0" smtClean="0"/>
              <a:t> is to make the point that if you don’t know then you can be stuck sometimes.  Eric Boa took this picture and he is an experienced plant pathologist and he was unsure of what was causing the symptoms.</a:t>
            </a:r>
            <a:endParaRPr lang="en-GB" smtClean="0"/>
          </a:p>
          <a:p>
            <a:pPr eaLnBrk="1" hangingPunct="1"/>
            <a:r>
              <a:rPr lang="en-GB" smtClean="0"/>
              <a:t>It is difficult </a:t>
            </a:r>
            <a:r>
              <a:rPr lang="en-GB" dirty="0" smtClean="0"/>
              <a:t>to tell from this picture what is causing these leaf symptoms it could be biotic </a:t>
            </a:r>
            <a:r>
              <a:rPr lang="en-GB" smtClean="0"/>
              <a:t>or abiotic. Ask</a:t>
            </a:r>
            <a:r>
              <a:rPr lang="en-GB" baseline="0" smtClean="0"/>
              <a:t> the group if they have seen anything like it before.</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14</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mtClean="0"/>
              <a:t>Another example</a:t>
            </a:r>
            <a:r>
              <a:rPr lang="en-GB" baseline="0" smtClean="0"/>
              <a:t> where it was difficult to tell if the cause was biotic or abiotic.  </a:t>
            </a:r>
            <a:r>
              <a:rPr lang="en-GB" smtClean="0"/>
              <a:t>The plants seem perfectly</a:t>
            </a:r>
            <a:r>
              <a:rPr lang="en-GB" baseline="0" smtClean="0"/>
              <a:t> healthy but when the bracts were unwrapped from around the cob there was no cob present.  It is difficult to imagine what was causing this problem.</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15</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This is a key approach to making a diagnosis. The process involves eliminating potential causes based on the observed symptoms, narrowing down the potential causes. In this example a fungus is the most </a:t>
            </a:r>
            <a:r>
              <a:rPr lang="en-GB" smtClean="0"/>
              <a:t>likely cause but there could be</a:t>
            </a:r>
            <a:r>
              <a:rPr lang="en-GB" baseline="0" smtClean="0"/>
              <a:t> a water mould producing the symptoms.  It is not possible to tell from this picture.  Take the trainees through the process not too slowly dwelling on each finger but with enough time for each one to be read.</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16</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This is</a:t>
            </a:r>
            <a:r>
              <a:rPr lang="en-GB" baseline="0" smtClean="0"/>
              <a:t> a picture of Phytophthora infestans infection on potato.  The black area is the necrotic dead area and the white zone is the sporulation of the water mould around the edges.  Water moulds (Phytophthora and the DOWNY mildews) frequently sporulate in areas of high humidity. The sporangiophores (these are the little stalks that hold up the sporangia) can be seen as white or pinky fluff on the UNDERSIDE of the leaves.</a:t>
            </a:r>
          </a:p>
          <a:p>
            <a:pPr eaLnBrk="1" hangingPunct="1">
              <a:spcBef>
                <a:spcPct val="0"/>
              </a:spcBef>
            </a:pPr>
            <a:endParaRPr lang="en-GB" baseline="0" smtClean="0"/>
          </a:p>
          <a:p>
            <a:pPr eaLnBrk="1" hangingPunct="1">
              <a:spcBef>
                <a:spcPct val="0"/>
              </a:spcBef>
            </a:pPr>
            <a:r>
              <a:rPr lang="en-GB" baseline="0" smtClean="0"/>
              <a:t>There is no need and you should not go into details other than to say that there is white fluffy material produced around the area of dead leaf.</a:t>
            </a:r>
          </a:p>
          <a:p>
            <a:pPr eaLnBrk="1" hangingPunct="1">
              <a:spcBef>
                <a:spcPct val="0"/>
              </a:spcBef>
            </a:pPr>
            <a:endParaRPr lang="en-GB" baseline="0" smtClean="0"/>
          </a:p>
          <a:p>
            <a:pPr marL="0" marR="0" indent="0" algn="l" defTabSz="914400" rtl="0" eaLnBrk="1" fontAlgn="auto" latinLnBrk="0" hangingPunct="1">
              <a:lnSpc>
                <a:spcPct val="100000"/>
              </a:lnSpc>
              <a:spcBef>
                <a:spcPct val="0"/>
              </a:spcBef>
              <a:spcAft>
                <a:spcPts val="0"/>
              </a:spcAft>
              <a:buClrTx/>
              <a:buSzTx/>
              <a:buFontTx/>
              <a:buNone/>
              <a:tabLst/>
              <a:defRPr/>
            </a:pPr>
            <a:r>
              <a:rPr lang="en-GB" baseline="0" smtClean="0"/>
              <a:t>Bring the fingers in one at  a time do not dwell on each one for long. Use the animation on this slide to bring in the hand lens.</a:t>
            </a:r>
            <a:endParaRPr lang="en-GB" smtClean="0"/>
          </a:p>
          <a:p>
            <a:pPr eaLnBrk="1" hangingPunct="1">
              <a:spcBef>
                <a:spcPct val="0"/>
              </a:spcBef>
            </a:pP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17</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This </a:t>
            </a:r>
            <a:r>
              <a:rPr lang="en-GB" smtClean="0"/>
              <a:t>is Septoria</a:t>
            </a:r>
            <a:r>
              <a:rPr lang="en-GB" baseline="0" smtClean="0"/>
              <a:t> on wheat.  The necrotic brown zone are surrounded by a yellow border.  This is typical of this kind of leaf spot. The presence of fungal fruiting bodies within  the lesion makes the fungal cause a certainty.  If the fruiting bodies could not be found then this does not mean that it is not a fungus that is responsible. </a:t>
            </a: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smtClean="0"/>
              <a:t>Use the animation on this slide to bring in the hand lens.</a:t>
            </a:r>
            <a:endParaRPr lang="en-GB" smtClean="0"/>
          </a:p>
          <a:p>
            <a:pPr eaLnBrk="1" hangingPunct="1">
              <a:spcBef>
                <a:spcPct val="0"/>
              </a:spcBef>
            </a:pP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18</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The</a:t>
            </a:r>
            <a:r>
              <a:rPr lang="en-GB" baseline="0" smtClean="0"/>
              <a:t> speckled leaf could be considered a mosaic BUT the markings are superfical.  This symptom is typical of small grazing insects or mites that are only feeding on the surface of the leaf.  Realistically it could only be thrips or mites.  Using a hand lens showed it be mites.</a:t>
            </a:r>
          </a:p>
          <a:p>
            <a:pPr eaLnBrk="1" hangingPunct="1">
              <a:spcBef>
                <a:spcPct val="0"/>
              </a:spcBef>
            </a:pPr>
            <a:endParaRPr lang="en-GB" baseline="0" smtClean="0"/>
          </a:p>
          <a:p>
            <a:pPr eaLnBrk="1" hangingPunct="1">
              <a:spcBef>
                <a:spcPct val="0"/>
              </a:spcBef>
            </a:pPr>
            <a:r>
              <a:rPr lang="en-GB" baseline="0" smtClean="0"/>
              <a:t>Use the animation on this slide to bring in the hand lens.</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19</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A filler slide of little</a:t>
            </a:r>
            <a:r>
              <a:rPr lang="en-GB" baseline="0" smtClean="0"/>
              <a:t> importance:  move on.</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a:t>
            </a:fld>
            <a:endParaRPr lang="en-GB"/>
          </a:p>
        </p:txBody>
      </p:sp>
    </p:spTree>
    <p:extLst>
      <p:ext uri="{BB962C8B-B14F-4D97-AF65-F5344CB8AC3E}">
        <p14:creationId xmlns:p14="http://schemas.microsoft.com/office/powerpoint/2010/main" val="3630648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mtClean="0"/>
              <a:t>The trainees have</a:t>
            </a:r>
            <a:r>
              <a:rPr lang="en-GB" baseline="0" smtClean="0"/>
              <a:t> had a little taster of what is diagnosis by elimination is at this point and they are now invited to have a go on some other photos.   DO NOT keep them guessing as to what the cause might be move through these slides quite quickly some of them they should be familiar with whereas for others it is unlikely that they will have come across the complaint.</a:t>
            </a:r>
            <a:endParaRPr lang="en-GB" smtClean="0"/>
          </a:p>
          <a:p>
            <a:pPr eaLnBrk="1" hangingPunct="1"/>
            <a:endParaRPr lang="en-GB" smtClean="0"/>
          </a:p>
          <a:p>
            <a:pPr eaLnBrk="1" hangingPunct="1"/>
            <a:r>
              <a:rPr lang="en-GB" smtClean="0"/>
              <a:t>Mosaic</a:t>
            </a:r>
            <a:r>
              <a:rPr lang="en-GB" baseline="0" smtClean="0"/>
              <a:t> </a:t>
            </a:r>
            <a:r>
              <a:rPr lang="en-GB" baseline="0" dirty="0" smtClean="0"/>
              <a:t>and distortion this slide screams VIRUS at you.  This is Cassava Mosaic virus on cassava.  A very common disease in much of Africa. Notice how the symptoms are not symmetrical around the midrib of the leaf, this is a strong indicator that the problem is not one of soil fertility.</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20</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This</a:t>
            </a:r>
            <a:r>
              <a:rPr lang="en-GB" baseline="0" dirty="0" smtClean="0"/>
              <a:t> plant is wilted but that is not the issue here.  The wilt was caused by the delay in taking the leaf to the plant clinic.  The symptoms that the trainees should home in on are the necrotic regions with the yellow borders. What could be causing these?  They could be fungal or bacterial (or water </a:t>
            </a:r>
            <a:r>
              <a:rPr lang="en-GB" baseline="0" smtClean="0"/>
              <a:t>mould except </a:t>
            </a:r>
            <a:r>
              <a:rPr lang="en-GB" baseline="0" dirty="0" smtClean="0"/>
              <a:t>I am not aware of  a water mould that could cause this type of symptoms </a:t>
            </a:r>
            <a:r>
              <a:rPr lang="en-GB" u="sng" baseline="0" smtClean="0"/>
              <a:t>on cucurbits).</a:t>
            </a:r>
            <a:endParaRPr lang="en-GB" u="sng" baseline="0" dirty="0" smtClean="0"/>
          </a:p>
          <a:p>
            <a:pPr eaLnBrk="1" hangingPunct="1"/>
            <a:endParaRPr lang="en-GB" u="sng" baseline="0" dirty="0" smtClean="0"/>
          </a:p>
          <a:p>
            <a:pPr eaLnBrk="1" hangingPunct="1"/>
            <a:r>
              <a:rPr lang="en-GB" u="none" baseline="0" dirty="0" smtClean="0"/>
              <a:t>Which is it? Three of the four areas are beginning from the edge of the leaf which indicates a bacterial cause but there is no real evidence that they are being limited by the leaf veins which would indicate fungal.  It is not really possible to tell the cause based on this photograph.</a:t>
            </a:r>
            <a:endParaRPr lang="en-GB" u="none"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21</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internal</a:t>
            </a:r>
            <a:r>
              <a:rPr lang="en-GB" baseline="0" dirty="0" smtClean="0"/>
              <a:t> markings within the lesions indicate a fungal cause.  Water moulds or bacteria do not generally produce any internal patterns or structures with the lesions</a:t>
            </a:r>
            <a:r>
              <a:rPr lang="en-GB" baseline="0" smtClean="0"/>
              <a:t>. Move through these slide quite quickly,  there are a lot of them. </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22</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As for 4 slides previously</a:t>
            </a:r>
            <a:r>
              <a:rPr lang="en-GB" baseline="0" dirty="0" smtClean="0"/>
              <a:t> the superficial speckling on the surface of the leaf is almost certainly due to the feeding of very small insects or mites.  The small black dots on the leaf surface indicate that this is thrips feeding (the small black dots are the frass they produce) but you would not expect the trainees to know this.  </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23</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This</a:t>
            </a:r>
            <a:r>
              <a:rPr lang="en-GB" baseline="0" dirty="0" smtClean="0"/>
              <a:t> may seem a bit daunting if you have never seen it before </a:t>
            </a:r>
            <a:r>
              <a:rPr lang="en-GB" baseline="0" smtClean="0"/>
              <a:t>but with a bit of experience it </a:t>
            </a:r>
            <a:r>
              <a:rPr lang="en-GB" baseline="0" dirty="0" smtClean="0"/>
              <a:t>is quite obviously a fungal lesion</a:t>
            </a:r>
            <a:r>
              <a:rPr lang="en-GB" baseline="0" smtClean="0"/>
              <a:t>.  This is the same photot as we seen in presentation “Causes of plant health problems”.  The </a:t>
            </a:r>
            <a:r>
              <a:rPr lang="en-GB" baseline="0" dirty="0" smtClean="0"/>
              <a:t>rings within the lesion are actually rings of fruiting bodies,  either the rings by themselves or the presence of the fungal fruiting bodies would be enough to clearly identify this as a fungal lesion.</a:t>
            </a:r>
          </a:p>
          <a:p>
            <a:pPr eaLnBrk="1" hangingPunct="1"/>
            <a:r>
              <a:rPr lang="en-GB" baseline="0" dirty="0" smtClean="0"/>
              <a:t>This is Colletotrichum  and is quite characteristic once you have seen it a few times.</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24</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symmetry</a:t>
            </a:r>
            <a:r>
              <a:rPr lang="en-GB" baseline="0" dirty="0" smtClean="0"/>
              <a:t> of the symptoms on the leaf and the absence of any other symptoms (the leaf does not appear distressed in any way other than it has lost the green colour between the veins) strongly indicates that this is caused by  a lack of  nutrients. The symptoms are a classic sign of iron </a:t>
            </a:r>
            <a:r>
              <a:rPr lang="en-GB" baseline="0" smtClean="0"/>
              <a:t>deficiency.  There are presentations coming up on the symptoms of nutrient deficiency and they will have the diagnostic field guide to assist them too so don’t let the trainees feel daunted.</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25</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leaves of this papaya plant have not been eaten away by an insect. The lamina of the leaf is reduced into a thin strap-like structure. The leaves also have a mosaic pattern and are distorted. This is</a:t>
            </a:r>
            <a:r>
              <a:rPr lang="en-GB" baseline="0" dirty="0" smtClean="0"/>
              <a:t> probably </a:t>
            </a:r>
            <a:r>
              <a:rPr lang="en-GB" dirty="0" smtClean="0"/>
              <a:t>papaya </a:t>
            </a:r>
            <a:r>
              <a:rPr lang="en-GB" dirty="0" err="1" smtClean="0"/>
              <a:t>ringspot</a:t>
            </a:r>
            <a:r>
              <a:rPr lang="en-GB" dirty="0" smtClean="0"/>
              <a:t> virus</a:t>
            </a:r>
            <a:r>
              <a:rPr lang="en-GB" baseline="0" dirty="0" smtClean="0"/>
              <a:t> causing the problem. Nothing else could produce such extreme symptoms.  The “?” for the herbicide tab is there because herbicides can produce weird growth like this but this could not have been caused by herbicide as the dose required to have produced these extreme symptoms for such a length of time (the plant is not a young one) would have killed the plant.</a:t>
            </a:r>
            <a:endParaRPr lang="en-GB" dirty="0" smtClean="0"/>
          </a:p>
          <a:p>
            <a:pPr eaLnBrk="1" hangingPunct="1"/>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26</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shoot-tip of this Avocado plant has started to die-back. This symptom is commonly associated with insects burrowing into the tip (or fungal or bacterial attack).  It is not really possible to say</a:t>
            </a:r>
            <a:r>
              <a:rPr lang="en-GB" baseline="0" dirty="0" smtClean="0"/>
              <a:t> definitively what the cause is based on this photograph,  the plant doctors should split open the stem and look for insect larvae (or adults</a:t>
            </a:r>
            <a:r>
              <a:rPr lang="en-GB" baseline="0" smtClean="0"/>
              <a:t>).</a:t>
            </a:r>
            <a:r>
              <a:rPr lang="en-GB" smtClean="0"/>
              <a:t>  The</a:t>
            </a:r>
            <a:r>
              <a:rPr lang="en-GB" baseline="0" smtClean="0"/>
              <a:t> small amount of browning on the leaf on the left should be ignored it is not related to the tip dieback.</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27</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tomato plant in this image is wilting with browning of the leaves. The three most common causes of tomato wilt are nematodes, fungi and bacteria. The two question marks (?) indicate two other less likely causes. Insects can feed on the roots or lower stem causing the plants to wilt. Tomato spotted wilt virus can also cause wilting in tomato.</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Fungus: look for internal staining</a:t>
            </a:r>
            <a:r>
              <a:rPr lang="en-GB" baseline="0" dirty="0" smtClean="0"/>
              <a:t> of the stem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Watermould</a:t>
            </a:r>
            <a:r>
              <a:rPr lang="en-GB" baseline="0" dirty="0" smtClean="0"/>
              <a:t>: unlikely as they generally do not cause wilting in tomato (although </a:t>
            </a:r>
            <a:r>
              <a:rPr lang="en-GB" i="1" baseline="0" dirty="0" smtClean="0"/>
              <a:t>P. infestans </a:t>
            </a:r>
            <a:r>
              <a:rPr lang="en-GB" baseline="0" dirty="0" smtClean="0"/>
              <a:t>is  a massive problem). Look for sporulation.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Bacteria:  bacterial streaming test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Virus:  look for additional symptoms (</a:t>
            </a:r>
            <a:r>
              <a:rPr lang="en-GB" baseline="0" dirty="0" err="1" smtClean="0"/>
              <a:t>ringspots</a:t>
            </a:r>
            <a:r>
              <a:rPr lang="en-GB" baseline="0" dirty="0" smtClean="0"/>
              <a:t>) on the fruit.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Nematode: look for galls on the roots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Insect: look for insect larvae feeding on the roots or in the stem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Physical or herbicide: ask the farmers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V</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28</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At</a:t>
            </a:r>
            <a:r>
              <a:rPr lang="en-GB" baseline="0" smtClean="0"/>
              <a:t> this point we are asking the trainees to do their first bit of diagnosis.  They do not have the large A3 ready reckoner at this point and they will be feeling quite nervous.</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29</a:t>
            </a:fld>
            <a:endParaRPr lang="en-GB"/>
          </a:p>
        </p:txBody>
      </p:sp>
    </p:spTree>
    <p:extLst>
      <p:ext uri="{BB962C8B-B14F-4D97-AF65-F5344CB8AC3E}">
        <p14:creationId xmlns:p14="http://schemas.microsoft.com/office/powerpoint/2010/main" val="363064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This slide</a:t>
            </a:r>
            <a:r>
              <a:rPr lang="en-GB" baseline="0" smtClean="0"/>
              <a:t> it to j</a:t>
            </a:r>
            <a:r>
              <a:rPr lang="en-GB" smtClean="0"/>
              <a:t>ust make the</a:t>
            </a:r>
            <a:r>
              <a:rPr lang="en-GB" baseline="0" smtClean="0"/>
              <a:t> point that there are many different types of pest all of which can attack plants and affect them in different ways.  Some of you may want to drive home the point that “pest” (according to the several international bodies) is any kind of organism that will attack a plant.  In the Diagnositic field guide and the Plant doctor handbook the word pest is used to mean pathogens as well as insects.</a:t>
            </a:r>
          </a:p>
          <a:p>
            <a:endParaRPr lang="en-GB" baseline="0" smtClean="0"/>
          </a:p>
          <a:p>
            <a:r>
              <a:rPr lang="en-GB" baseline="0" smtClean="0"/>
              <a:t>DO NOT go through each of these small pictures describing what each one is.</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3</a:t>
            </a:fld>
            <a:endParaRPr lang="en-GB"/>
          </a:p>
        </p:txBody>
      </p:sp>
    </p:spTree>
    <p:extLst>
      <p:ext uri="{BB962C8B-B14F-4D97-AF65-F5344CB8AC3E}">
        <p14:creationId xmlns:p14="http://schemas.microsoft.com/office/powerpoint/2010/main" val="1831276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is a reminder to the participants of what the symptoms look like that will be used in the </a:t>
            </a:r>
            <a:r>
              <a:rPr lang="en-GB" smtClean="0"/>
              <a:t>classroom 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mtClean="0"/>
              <a:t>In the exercise they are asked</a:t>
            </a:r>
            <a:r>
              <a:rPr lang="en-GB" baseline="0" smtClean="0"/>
              <a:t> to use their exisiting knowledge to attempt to fill in the grid.  Let them break up into small groups (just with the people they are sitting with) and spend a short while discussing the grid (about 5 minutes).   Then go into the next slide.</a:t>
            </a:r>
            <a:endParaRPr lang="en-GB" dirty="0" smtClean="0"/>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30</a:t>
            </a:fld>
            <a:endParaRPr lang="en-GB"/>
          </a:p>
        </p:txBody>
      </p:sp>
    </p:spTree>
    <p:extLst>
      <p:ext uri="{BB962C8B-B14F-4D97-AF65-F5344CB8AC3E}">
        <p14:creationId xmlns:p14="http://schemas.microsoft.com/office/powerpoint/2010/main" val="1872511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smtClean="0"/>
              <a:t>This slide gives the answers to C1-4.  Note that this table captures the most common (likely) symptoms ascribed to a group. There will almost always be an exception as plant pests and diseases are very diverse. Where an answer is given </a:t>
            </a:r>
            <a:r>
              <a:rPr lang="en-GB" smtClean="0"/>
              <a:t>in red, </a:t>
            </a:r>
            <a:r>
              <a:rPr lang="en-GB" dirty="0" smtClean="0"/>
              <a:t>there are examples of where the opposite to the answer can occur but is rare</a:t>
            </a:r>
            <a:r>
              <a:rPr lang="en-GB" smtClean="0"/>
              <a:t>. </a:t>
            </a:r>
            <a:r>
              <a:rPr lang="en-GB" u="sng" smtClean="0"/>
              <a:t>There</a:t>
            </a:r>
            <a:r>
              <a:rPr lang="en-GB" u="sng" baseline="0" smtClean="0"/>
              <a:t> is no need for the trainees to scribble this down  information as you are going through it as this the same  information on the A3 ready reckoner.</a:t>
            </a:r>
          </a:p>
          <a:p>
            <a:pPr eaLnBrk="1" hangingPunct="1"/>
            <a:endParaRPr lang="en-GB" baseline="0" smtClean="0"/>
          </a:p>
          <a:p>
            <a:pPr eaLnBrk="1" hangingPunct="1"/>
            <a:r>
              <a:rPr lang="en-GB" baseline="0" smtClean="0"/>
              <a:t>There is a LOT of information on this slide and it is all repeated in the Diagnostic Field Guide and the Handout A3 ready reckoner.</a:t>
            </a:r>
          </a:p>
          <a:p>
            <a:pPr eaLnBrk="1" hangingPunct="1"/>
            <a:r>
              <a:rPr lang="en-GB" baseline="0" smtClean="0"/>
              <a:t>DO NOT get into  a discussion on the colour of the letters and whether a red Y should be a red N.   It is a very general attempt to sum up the whole of plant pathology and entomology and plant nutrition on a single sheet.   Of course there will be generalisations, if the trainees know of exceptions that is fine and if they don’t then warn them that there are exceptions to the rules on the page.</a:t>
            </a:r>
            <a:endParaRPr lang="en-GB"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29558A3-6761-4A06-9759-CEEB8892C30C}" type="slidenum">
              <a:rPr lang="en-GB" sz="1200">
                <a:solidFill>
                  <a:prstClr val="black"/>
                </a:solidFill>
              </a:rPr>
              <a:pPr eaLnBrk="1" hangingPunct="1"/>
              <a:t>31</a:t>
            </a:fld>
            <a:endParaRPr lang="en-GB" sz="120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smtClean="0"/>
              <a:t>The yellow boxes are</a:t>
            </a:r>
            <a:r>
              <a:rPr lang="en-GB" baseline="0" dirty="0" smtClean="0"/>
              <a:t> the causes that should be considered at plant clinics as they are the most likely to be the cause</a:t>
            </a:r>
            <a:r>
              <a:rPr lang="en-GB" baseline="0" smtClean="0"/>
              <a:t>.  </a:t>
            </a:r>
          </a:p>
          <a:p>
            <a:pPr eaLnBrk="1" hangingPunct="1"/>
            <a:r>
              <a:rPr lang="en-GB" baseline="0" smtClean="0"/>
              <a:t>Whilst the whole table attempts to summarise all symptoms the ones in the yellow boxes will be the day to day activity of plant doctors at plant clinics.</a:t>
            </a:r>
          </a:p>
          <a:p>
            <a:pPr eaLnBrk="1" hangingPunct="1"/>
            <a:endParaRPr lang="en-GB" baseline="0" smtClean="0"/>
          </a:p>
          <a:p>
            <a:pPr eaLnBrk="1" hangingPunct="1"/>
            <a:r>
              <a:rPr lang="en-GB" baseline="0" smtClean="0"/>
              <a:t>All </a:t>
            </a:r>
            <a:r>
              <a:rPr lang="en-GB" baseline="0" dirty="0" smtClean="0"/>
              <a:t>of the boxes with a “Y” inside can cause the symptom indicated but some are more common than others.</a:t>
            </a:r>
          </a:p>
          <a:p>
            <a:pPr eaLnBrk="1" hangingPunct="1"/>
            <a:endParaRPr lang="en-GB" baseline="0" dirty="0" smtClean="0"/>
          </a:p>
          <a:p>
            <a:pPr eaLnBrk="1" hangingPunct="1"/>
            <a:r>
              <a:rPr lang="en-GB" baseline="0" dirty="0" smtClean="0"/>
              <a:t>Fungus has  a red Y for Witches broom because it only causes this symptom in mango (mango malformation disease).</a:t>
            </a:r>
          </a:p>
          <a:p>
            <a:pPr eaLnBrk="1" hangingPunct="1"/>
            <a:r>
              <a:rPr lang="en-GB" baseline="0" dirty="0" smtClean="0"/>
              <a:t>There is only one herbicide that will cause witches broom.  Grow back following glyphosate treatment will often appear as a witches broom.</a:t>
            </a:r>
          </a:p>
          <a:p>
            <a:pPr eaLnBrk="1" hangingPunct="1"/>
            <a:r>
              <a:rPr lang="en-GB" baseline="0" dirty="0" smtClean="0"/>
              <a:t>Leaf spots and viruses is a tricky one.  Spots can develop but they are generally considerably different compared to those caused by fungi water moulds and bacteria.</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29558A3-6761-4A06-9759-CEEB8892C30C}" type="slidenum">
              <a:rPr lang="en-GB" sz="1200">
                <a:solidFill>
                  <a:prstClr val="black"/>
                </a:solidFill>
              </a:rPr>
              <a:pPr eaLnBrk="1" hangingPunct="1"/>
              <a:t>32</a:t>
            </a:fld>
            <a:endParaRPr lang="en-GB" sz="120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ES_tradnl" dirty="0" err="1" smtClean="0"/>
              <a:t>This</a:t>
            </a:r>
            <a:r>
              <a:rPr lang="es-ES_tradnl" dirty="0" smtClean="0"/>
              <a:t> </a:t>
            </a:r>
            <a:r>
              <a:rPr lang="es-ES_tradnl" dirty="0" err="1" smtClean="0"/>
              <a:t>slide</a:t>
            </a:r>
            <a:r>
              <a:rPr lang="es-ES_tradnl" dirty="0" smtClean="0"/>
              <a:t> leads </a:t>
            </a:r>
            <a:r>
              <a:rPr lang="es-ES_tradnl" dirty="0" err="1" smtClean="0"/>
              <a:t>into</a:t>
            </a:r>
            <a:r>
              <a:rPr lang="es-ES_tradnl" dirty="0" smtClean="0"/>
              <a:t> </a:t>
            </a:r>
            <a:r>
              <a:rPr lang="es-ES_tradnl" dirty="0" err="1" smtClean="0"/>
              <a:t>the</a:t>
            </a:r>
            <a:r>
              <a:rPr lang="es-ES_tradnl" dirty="0" smtClean="0"/>
              <a:t> </a:t>
            </a:r>
            <a:r>
              <a:rPr lang="es-ES_tradnl" dirty="0" err="1" smtClean="0"/>
              <a:t>classroom</a:t>
            </a:r>
            <a:r>
              <a:rPr lang="es-ES_tradnl" dirty="0" smtClean="0"/>
              <a:t> </a:t>
            </a:r>
            <a:r>
              <a:rPr lang="es-ES_tradnl" dirty="0" err="1" smtClean="0"/>
              <a:t>exercise</a:t>
            </a:r>
            <a:r>
              <a:rPr lang="es-ES_tradnl" dirty="0" smtClean="0"/>
              <a:t> C1-5</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33</a:t>
            </a:fld>
            <a:endParaRPr lang="en-GB"/>
          </a:p>
        </p:txBody>
      </p:sp>
    </p:spTree>
    <p:extLst>
      <p:ext uri="{BB962C8B-B14F-4D97-AF65-F5344CB8AC3E}">
        <p14:creationId xmlns:p14="http://schemas.microsoft.com/office/powerpoint/2010/main" val="3630648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This slide is a reminder to the participants of what the symptoms look like that will be used in the </a:t>
            </a:r>
            <a:r>
              <a:rPr lang="en-GB" smtClean="0"/>
              <a:t>classroom exercise.</a:t>
            </a:r>
          </a:p>
          <a:p>
            <a:pPr eaLnBrk="1" hangingPunct="1"/>
            <a:endParaRPr lang="en-GB" smtClean="0"/>
          </a:p>
          <a:p>
            <a:pPr eaLnBrk="1" hangingPunct="1"/>
            <a:r>
              <a:rPr lang="en-GB" smtClean="0"/>
              <a:t>It is the same activity as</a:t>
            </a:r>
            <a:r>
              <a:rPr lang="en-GB" baseline="0" smtClean="0"/>
              <a:t> the previous slides.  Do not spend too long on this activity (about 5 minutes is enough).</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34</a:t>
            </a:fld>
            <a:endParaRPr lang="en-GB"/>
          </a:p>
        </p:txBody>
      </p:sp>
    </p:spTree>
    <p:extLst>
      <p:ext uri="{BB962C8B-B14F-4D97-AF65-F5344CB8AC3E}">
        <p14:creationId xmlns:p14="http://schemas.microsoft.com/office/powerpoint/2010/main" val="3485025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smtClean="0"/>
              <a:t>This slide gives the answers to C1-4.  Note that this table captures the most common (likely) symptoms ascribed to a group. There will almost always be an exception as plant pests and diseases are very diverse. Depending on how much you know you will find fault</a:t>
            </a:r>
            <a:r>
              <a:rPr lang="en-GB" baseline="0" dirty="0" smtClean="0"/>
              <a:t> with this table.  The question that has to be addressed is to which exceptions to we bring to the attention of the trainees. It may be one example but it is widespread (such as red ring of coconut which attacks the above ground parts of a plant) or a rule that does not really work very well such as viruses not causing necrosis as they can do in some cases. </a:t>
            </a:r>
            <a:r>
              <a:rPr lang="en-GB" dirty="0" smtClean="0"/>
              <a:t>Where an answer is given in red, there are sufficiently</a:t>
            </a:r>
            <a:r>
              <a:rPr lang="en-GB" baseline="0" dirty="0" smtClean="0"/>
              <a:t> important exceptions to raise the issues.</a:t>
            </a:r>
            <a:endParaRPr lang="en-GB"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29558A3-6761-4A06-9759-CEEB8892C30C}" type="slidenum">
              <a:rPr lang="en-GB" sz="1200">
                <a:solidFill>
                  <a:prstClr val="black"/>
                </a:solidFill>
              </a:rPr>
              <a:pPr eaLnBrk="1" hangingPunct="1"/>
              <a:t>35</a:t>
            </a:fld>
            <a:endParaRPr lang="en-GB" sz="120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smtClean="0"/>
              <a:t>The yellow boxes are</a:t>
            </a:r>
            <a:r>
              <a:rPr lang="en-GB" baseline="0" dirty="0" smtClean="0"/>
              <a:t> the causes that should be considered at plant clinics as they are the most likely to be the cause.  </a:t>
            </a:r>
            <a:r>
              <a:rPr lang="en-GB" baseline="0" smtClean="0"/>
              <a:t>All of the boxes with a “Y” inside can cause the symptom indicated but some are more common than others.</a:t>
            </a:r>
          </a:p>
          <a:p>
            <a:pPr eaLnBrk="1" hangingPunct="1"/>
            <a:endParaRPr lang="en-GB" baseline="0" smtClean="0"/>
          </a:p>
          <a:p>
            <a:pPr eaLnBrk="1" hangingPunct="1"/>
            <a:r>
              <a:rPr lang="en-GB" baseline="0" smtClean="0"/>
              <a:t>The yellow boxes are to indicate the most likely causes, for example water moulds can cause little leaves to develop but this is an unusual symptom for them to produce and it is unlikely that they will be brought to a clinic.</a:t>
            </a:r>
            <a:endParaRPr lang="en-GB" baseline="0"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29558A3-6761-4A06-9759-CEEB8892C30C}" type="slidenum">
              <a:rPr lang="en-GB" sz="1200">
                <a:solidFill>
                  <a:prstClr val="black"/>
                </a:solidFill>
              </a:rPr>
              <a:pPr eaLnBrk="1" hangingPunct="1"/>
              <a:t>36</a:t>
            </a:fld>
            <a:endParaRPr lang="en-GB"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The trainees</a:t>
            </a:r>
            <a:r>
              <a:rPr lang="en-GB" baseline="0" smtClean="0"/>
              <a:t> will be overloaded with information at this point.  Provide them with the A3 ready reckoner and allow them time to go through it to some extent.  This page is the bedrock of Module 1. </a:t>
            </a:r>
            <a:endParaRPr lang="en-GB" smtClean="0"/>
          </a:p>
          <a:p>
            <a:endParaRPr lang="en-GB" smtClean="0"/>
          </a:p>
          <a:p>
            <a:endParaRPr lang="en-GB" smtClean="0"/>
          </a:p>
          <a:p>
            <a:r>
              <a:rPr lang="en-GB" smtClean="0"/>
              <a:t>To </a:t>
            </a:r>
            <a:r>
              <a:rPr lang="en-GB" dirty="0" smtClean="0"/>
              <a:t>obtain permission to use this presentation</a:t>
            </a:r>
            <a:r>
              <a:rPr lang="en-GB" baseline="0" dirty="0" smtClean="0"/>
              <a:t> or any of its components, please contact plantwise@cabi.org</a:t>
            </a:r>
          </a:p>
        </p:txBody>
      </p:sp>
      <p:sp>
        <p:nvSpPr>
          <p:cNvPr id="4" name="Slide Number Placeholder 3"/>
          <p:cNvSpPr>
            <a:spLocks noGrp="1"/>
          </p:cNvSpPr>
          <p:nvPr>
            <p:ph type="sldNum" sz="quarter" idx="10"/>
          </p:nvPr>
        </p:nvSpPr>
        <p:spPr/>
        <p:txBody>
          <a:bodyPr/>
          <a:lstStyle/>
          <a:p>
            <a:fld id="{98055286-2640-4854-A921-823BA7D2A0F0}" type="slidenum">
              <a:rPr lang="en-GB" smtClean="0"/>
              <a:pPr/>
              <a:t>37</a:t>
            </a:fld>
            <a:endParaRPr lang="en-GB"/>
          </a:p>
        </p:txBody>
      </p:sp>
    </p:spTree>
    <p:extLst>
      <p:ext uri="{BB962C8B-B14F-4D97-AF65-F5344CB8AC3E}">
        <p14:creationId xmlns:p14="http://schemas.microsoft.com/office/powerpoint/2010/main" val="1327577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obtain permission to use </a:t>
            </a:r>
            <a:r>
              <a:rPr lang="en-GB" smtClean="0"/>
              <a:t>this presentation</a:t>
            </a:r>
            <a:r>
              <a:rPr lang="en-GB" baseline="0" smtClean="0"/>
              <a:t> </a:t>
            </a:r>
            <a:r>
              <a:rPr lang="en-GB" baseline="0" dirty="0" smtClean="0"/>
              <a:t>or any of its components, please </a:t>
            </a:r>
            <a:r>
              <a:rPr lang="en-GB" baseline="0" smtClean="0"/>
              <a:t>contact plantwise@cabi.org</a:t>
            </a:r>
          </a:p>
          <a:p>
            <a:endParaRPr lang="en-GB" baseline="0" smtClean="0"/>
          </a:p>
          <a:p>
            <a:r>
              <a:rPr lang="en-GB" baseline="0" smtClean="0"/>
              <a:t>It is now time to hand out the A3 ready reckoner OR to refer to it in the Diagnostic field guide.</a:t>
            </a:r>
            <a:endParaRPr lang="en-GB" baseline="0"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38</a:t>
            </a:fld>
            <a:endParaRPr lang="en-GB"/>
          </a:p>
        </p:txBody>
      </p:sp>
    </p:spTree>
    <p:extLst>
      <p:ext uri="{BB962C8B-B14F-4D97-AF65-F5344CB8AC3E}">
        <p14:creationId xmlns:p14="http://schemas.microsoft.com/office/powerpoint/2010/main" val="132757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Not all problems</a:t>
            </a:r>
            <a:r>
              <a:rPr lang="en-GB" baseline="0" smtClean="0"/>
              <a:t> are caused by pests.  These are the abiotic ones that we will be hearing more about.</a:t>
            </a:r>
          </a:p>
          <a:p>
            <a:endParaRPr lang="en-GB" baseline="0" smtClean="0"/>
          </a:p>
          <a:p>
            <a:r>
              <a:rPr lang="en-GB" baseline="0" smtClean="0"/>
              <a:t>DO NOT  go through each photo dicussing what is the cause…..</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a:t>
            </a:fld>
            <a:endParaRPr lang="en-GB"/>
          </a:p>
        </p:txBody>
      </p:sp>
    </p:spTree>
    <p:extLst>
      <p:ext uri="{BB962C8B-B14F-4D97-AF65-F5344CB8AC3E}">
        <p14:creationId xmlns:p14="http://schemas.microsoft.com/office/powerpoint/2010/main" val="348502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Filler slide no</a:t>
            </a:r>
            <a:r>
              <a:rPr lang="en-GB" baseline="0" smtClean="0"/>
              <a:t> need to make any comments.</a:t>
            </a:r>
          </a:p>
          <a:p>
            <a:endParaRPr lang="en-GB" baseline="0" smtClean="0"/>
          </a:p>
          <a:p>
            <a:r>
              <a:rPr lang="en-GB" baseline="0" smtClean="0"/>
              <a:t>In the next few slides the trainees are going to be looking at unfamiliar pests (and diseases).   Get them to think briefly about the cause (initially abiotic or biotic) and then more detailed consideration.</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a:t>
            </a:fld>
            <a:endParaRPr lang="en-GB"/>
          </a:p>
        </p:txBody>
      </p:sp>
    </p:spTree>
    <p:extLst>
      <p:ext uri="{BB962C8B-B14F-4D97-AF65-F5344CB8AC3E}">
        <p14:creationId xmlns:p14="http://schemas.microsoft.com/office/powerpoint/2010/main" val="3630648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Orange spore masses on the underside of a leaf belong to </a:t>
            </a:r>
            <a:r>
              <a:rPr lang="en-GB" smtClean="0"/>
              <a:t>the leaf </a:t>
            </a:r>
            <a:r>
              <a:rPr lang="en-GB" dirty="0" smtClean="0"/>
              <a:t>rust </a:t>
            </a:r>
            <a:r>
              <a:rPr lang="en-GB" smtClean="0"/>
              <a:t>therefore biotic. These</a:t>
            </a:r>
            <a:r>
              <a:rPr lang="en-GB" baseline="0" smtClean="0"/>
              <a:t> orange spore masses are the rust pustules bursting out of the leaf.  They should be described as leaf spots on the prescription sheet but that is not important at this point.  Everyone should appreciate that this COULD NOT be an abiotic cause.</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6</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Symptoms in </a:t>
            </a:r>
            <a:r>
              <a:rPr lang="en-GB" smtClean="0"/>
              <a:t>tree crowns are </a:t>
            </a:r>
            <a:r>
              <a:rPr lang="en-GB" dirty="0" smtClean="0"/>
              <a:t>difficult to see in </a:t>
            </a:r>
            <a:r>
              <a:rPr lang="en-GB" smtClean="0"/>
              <a:t>this example. The </a:t>
            </a:r>
            <a:r>
              <a:rPr lang="en-GB" dirty="0" smtClean="0"/>
              <a:t>dashed area highlights an area where the leaves are bunching and </a:t>
            </a:r>
            <a:r>
              <a:rPr lang="en-GB" smtClean="0"/>
              <a:t>turning yellow,</a:t>
            </a:r>
            <a:r>
              <a:rPr lang="en-GB" baseline="0" smtClean="0"/>
              <a:t> </a:t>
            </a:r>
            <a:r>
              <a:rPr lang="en-GB" smtClean="0"/>
              <a:t>due </a:t>
            </a:r>
            <a:r>
              <a:rPr lang="en-GB" dirty="0" smtClean="0"/>
              <a:t>to a </a:t>
            </a:r>
            <a:r>
              <a:rPr lang="en-GB" dirty="0" err="1" smtClean="0"/>
              <a:t>phytoplasma</a:t>
            </a:r>
            <a:r>
              <a:rPr lang="en-GB" dirty="0" smtClean="0"/>
              <a:t> </a:t>
            </a:r>
            <a:r>
              <a:rPr lang="en-GB" smtClean="0"/>
              <a:t>infection ie. biotic. The area enclosed to the left is green and healthy.  Note how</a:t>
            </a:r>
            <a:r>
              <a:rPr lang="en-GB" baseline="0" smtClean="0"/>
              <a:t> both areas are arising from the same bow (circled).  They are both in the same environment (light humidity temperature etc) this has to be a biotic cause as both branches share the same root system. </a:t>
            </a:r>
          </a:p>
          <a:p>
            <a:pPr eaLnBrk="1" hangingPunct="1">
              <a:spcBef>
                <a:spcPct val="0"/>
              </a:spcBef>
            </a:pPr>
            <a:endParaRPr lang="en-GB" baseline="0" smtClean="0"/>
          </a:p>
          <a:p>
            <a:pPr eaLnBrk="1" hangingPunct="1">
              <a:spcBef>
                <a:spcPct val="0"/>
              </a:spcBef>
            </a:pPr>
            <a:r>
              <a:rPr lang="en-GB" baseline="0" smtClean="0"/>
              <a:t>Even though the trainees will not have seen this before they should be able to work out that this disorder has a biotic cause.</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7</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Note </a:t>
            </a:r>
            <a:r>
              <a:rPr lang="en-GB" dirty="0" smtClean="0"/>
              <a:t>the circular patch of greener wheat in the centre of the image surrounded by </a:t>
            </a:r>
            <a:r>
              <a:rPr lang="en-GB" smtClean="0"/>
              <a:t>yellowing water-stressed </a:t>
            </a:r>
            <a:r>
              <a:rPr lang="en-GB" dirty="0" smtClean="0"/>
              <a:t>plants. Normally (unless there are physical barriers) populations of biotic </a:t>
            </a:r>
            <a:r>
              <a:rPr lang="en-GB" smtClean="0"/>
              <a:t>agents would not leave  a distinct </a:t>
            </a:r>
            <a:r>
              <a:rPr lang="en-GB" dirty="0" smtClean="0"/>
              <a:t>circular patch with </a:t>
            </a:r>
            <a:r>
              <a:rPr lang="en-GB" smtClean="0"/>
              <a:t>defined borders, it would</a:t>
            </a:r>
            <a:r>
              <a:rPr lang="en-GB" baseline="0" smtClean="0"/>
              <a:t> have swept through the whole field</a:t>
            </a:r>
            <a:r>
              <a:rPr lang="en-GB" smtClean="0"/>
              <a:t>.  </a:t>
            </a:r>
            <a:r>
              <a:rPr lang="en-GB" dirty="0" smtClean="0"/>
              <a:t>This is far more likely to be as a result of an abiotic factor such as a soil condition.</a:t>
            </a:r>
          </a:p>
        </p:txBody>
      </p:sp>
      <p:sp>
        <p:nvSpPr>
          <p:cNvPr id="4" name="Slide Number Placeholder 3"/>
          <p:cNvSpPr>
            <a:spLocks noGrp="1"/>
          </p:cNvSpPr>
          <p:nvPr>
            <p:ph type="sldNum" sz="quarter" idx="10"/>
          </p:nvPr>
        </p:nvSpPr>
        <p:spPr/>
        <p:txBody>
          <a:bodyPr/>
          <a:lstStyle/>
          <a:p>
            <a:fld id="{98055286-2640-4854-A921-823BA7D2A0F0}" type="slidenum">
              <a:rPr lang="en-GB" smtClean="0"/>
              <a:pPr/>
              <a:t>8</a:t>
            </a:fld>
            <a:endParaRPr lang="en-GB"/>
          </a:p>
        </p:txBody>
      </p:sp>
    </p:spTree>
    <p:extLst>
      <p:ext uri="{BB962C8B-B14F-4D97-AF65-F5344CB8AC3E}">
        <p14:creationId xmlns:p14="http://schemas.microsoft.com/office/powerpoint/2010/main" val="214530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mtClean="0"/>
              <a:t>Once</a:t>
            </a:r>
            <a:r>
              <a:rPr lang="en-GB" baseline="0" smtClean="0"/>
              <a:t> the trainees have seen the sporulation they should all appreciate that this has a biotic cause. We are not asking what the biotic cause is at this stage. </a:t>
            </a:r>
            <a:endParaRPr lang="en-GB" smtClean="0"/>
          </a:p>
          <a:p>
            <a:pPr eaLnBrk="1" hangingPunct="1">
              <a:spcBef>
                <a:spcPct val="0"/>
              </a:spcBef>
            </a:pPr>
            <a:r>
              <a:rPr lang="en-GB" smtClean="0"/>
              <a:t>The onions are affected by</a:t>
            </a:r>
            <a:r>
              <a:rPr lang="en-GB" baseline="0" smtClean="0"/>
              <a:t> downy mildew </a:t>
            </a:r>
            <a:r>
              <a:rPr lang="en-GB" i="1" baseline="0" smtClean="0"/>
              <a:t>Peronsopora parasitica.  </a:t>
            </a:r>
            <a:r>
              <a:rPr lang="en-GB" i="0" baseline="0" smtClean="0"/>
              <a:t>It is not a fungal pathogen it is a water mould.  The fluffy growth on the side of the onion leaf is the sporulating water mould.  Clearly caused by a microoganism and is therefore biotic.</a:t>
            </a:r>
            <a:endParaRPr lang="en-GB" i="0"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9</a:t>
            </a:fld>
            <a:endParaRPr lang="en-GB"/>
          </a:p>
        </p:txBody>
      </p:sp>
    </p:spTree>
    <p:extLst>
      <p:ext uri="{BB962C8B-B14F-4D97-AF65-F5344CB8AC3E}">
        <p14:creationId xmlns:p14="http://schemas.microsoft.com/office/powerpoint/2010/main" val="2145301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_PIC">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0" y="0"/>
            <a:ext cx="9144000" cy="6597440"/>
          </a:xfrm>
        </p:spPr>
        <p:txBody>
          <a:bodyPr/>
          <a:lstStyle/>
          <a:p>
            <a:r>
              <a:rPr lang="en-US" smtClean="0"/>
              <a:t>Click icon to add picture</a:t>
            </a:r>
            <a:endParaRPr lang="en-GB"/>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6" name="Group 5"/>
          <p:cNvGrpSpPr/>
          <p:nvPr userDrawn="1"/>
        </p:nvGrpSpPr>
        <p:grpSpPr>
          <a:xfrm>
            <a:off x="-317486" y="454159"/>
            <a:ext cx="1505016" cy="670828"/>
            <a:chOff x="-317486" y="454159"/>
            <a:chExt cx="1505016" cy="670828"/>
          </a:xfrm>
        </p:grpSpPr>
        <p:sp>
          <p:nvSpPr>
            <p:cNvPr id="9" name="TextBox 8"/>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0" name="Picture 9"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3192369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PIC">
    <p:bg>
      <p:bgPr>
        <a:gradFill>
          <a:gsLst>
            <a:gs pos="0">
              <a:schemeClr val="tx1">
                <a:lumMod val="0"/>
              </a:schemeClr>
            </a:gs>
            <a:gs pos="100000">
              <a:schemeClr val="tx1">
                <a:lumMod val="100000"/>
              </a:schemeClr>
            </a:gs>
          </a:gsLst>
          <a:lin ang="5400000" scaled="0"/>
        </a:gra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81073" y="1557338"/>
            <a:ext cx="3882647" cy="4820864"/>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841152" y="1557338"/>
            <a:ext cx="3864729" cy="4820864"/>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9" name="Group 8"/>
          <p:cNvGrpSpPr/>
          <p:nvPr userDrawn="1"/>
        </p:nvGrpSpPr>
        <p:grpSpPr>
          <a:xfrm>
            <a:off x="-317486" y="454159"/>
            <a:ext cx="1505016" cy="670828"/>
            <a:chOff x="-317486" y="454159"/>
            <a:chExt cx="1505016" cy="670828"/>
          </a:xfrm>
        </p:grpSpPr>
        <p:sp>
          <p:nvSpPr>
            <p:cNvPr id="10" name="TextBox 9"/>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0967352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PIC">
    <p:bg>
      <p:bgPr>
        <a:gradFill>
          <a:gsLst>
            <a:gs pos="0">
              <a:schemeClr val="tx1">
                <a:lumMod val="0"/>
              </a:schemeClr>
            </a:gs>
            <a:gs pos="100000">
              <a:schemeClr val="tx1">
                <a:lumMod val="100000"/>
              </a:schemeClr>
            </a:gs>
          </a:gsLst>
          <a:lin ang="5400000" scaled="0"/>
        </a:gra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4"/>
          </p:nvPr>
        </p:nvSpPr>
        <p:spPr>
          <a:xfrm>
            <a:off x="4841151" y="4180906"/>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8" name="Picture Placeholder 5"/>
          <p:cNvSpPr>
            <a:spLocks noGrp="1"/>
          </p:cNvSpPr>
          <p:nvPr>
            <p:ph type="pic" sz="quarter" idx="10"/>
          </p:nvPr>
        </p:nvSpPr>
        <p:spPr>
          <a:xfrm>
            <a:off x="481073" y="1557338"/>
            <a:ext cx="3882647" cy="4820864"/>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841152" y="1557338"/>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9" name="Group 8"/>
          <p:cNvGrpSpPr/>
          <p:nvPr userDrawn="1"/>
        </p:nvGrpSpPr>
        <p:grpSpPr>
          <a:xfrm>
            <a:off x="-317486" y="454159"/>
            <a:ext cx="1505016" cy="670828"/>
            <a:chOff x="-317486" y="454159"/>
            <a:chExt cx="1505016" cy="670828"/>
          </a:xfrm>
        </p:grpSpPr>
        <p:sp>
          <p:nvSpPr>
            <p:cNvPr id="10" name="TextBox 9"/>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3225147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PIC">
    <p:bg>
      <p:bgPr>
        <a:gradFill>
          <a:gsLst>
            <a:gs pos="0">
              <a:schemeClr val="tx1">
                <a:lumMod val="0"/>
              </a:schemeClr>
            </a:gs>
            <a:gs pos="100000">
              <a:schemeClr val="tx1">
                <a:lumMod val="100000"/>
              </a:schemeClr>
            </a:gs>
          </a:gsLst>
          <a:lin ang="5400000" scaled="0"/>
        </a:gra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4"/>
          </p:nvPr>
        </p:nvSpPr>
        <p:spPr>
          <a:xfrm>
            <a:off x="475428" y="4091717"/>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8" name="Picture Placeholder 5"/>
          <p:cNvSpPr>
            <a:spLocks noGrp="1"/>
          </p:cNvSpPr>
          <p:nvPr>
            <p:ph type="pic" sz="quarter" idx="15"/>
          </p:nvPr>
        </p:nvSpPr>
        <p:spPr>
          <a:xfrm>
            <a:off x="3295509" y="4091717"/>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9" name="Picture Placeholder 5"/>
          <p:cNvSpPr>
            <a:spLocks noGrp="1"/>
          </p:cNvSpPr>
          <p:nvPr>
            <p:ph type="pic" sz="quarter" idx="16"/>
          </p:nvPr>
        </p:nvSpPr>
        <p:spPr>
          <a:xfrm>
            <a:off x="6115591" y="4091717"/>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8" name="Picture Placeholder 5"/>
          <p:cNvSpPr>
            <a:spLocks noGrp="1"/>
          </p:cNvSpPr>
          <p:nvPr>
            <p:ph type="pic" sz="quarter" idx="10"/>
          </p:nvPr>
        </p:nvSpPr>
        <p:spPr>
          <a:xfrm>
            <a:off x="481074" y="1557338"/>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5" name="Picture Placeholder 5"/>
          <p:cNvSpPr>
            <a:spLocks noGrp="1"/>
          </p:cNvSpPr>
          <p:nvPr>
            <p:ph type="pic" sz="quarter" idx="12"/>
          </p:nvPr>
        </p:nvSpPr>
        <p:spPr>
          <a:xfrm>
            <a:off x="3301155" y="1557338"/>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6121237" y="1557338"/>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1" name="Group 10"/>
          <p:cNvGrpSpPr/>
          <p:nvPr userDrawn="1"/>
        </p:nvGrpSpPr>
        <p:grpSpPr>
          <a:xfrm>
            <a:off x="-317486" y="454159"/>
            <a:ext cx="1505016" cy="670828"/>
            <a:chOff x="-317486" y="454159"/>
            <a:chExt cx="1505016" cy="670828"/>
          </a:xfrm>
        </p:grpSpPr>
        <p:sp>
          <p:nvSpPr>
            <p:cNvPr id="12" name="TextBox 11"/>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3" name="Picture 12"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30713460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2_PIC">
    <p:bg>
      <p:bgPr>
        <a:gradFill>
          <a:gsLst>
            <a:gs pos="0">
              <a:schemeClr val="tx1">
                <a:lumMod val="0"/>
              </a:schemeClr>
            </a:gs>
            <a:gs pos="100000">
              <a:schemeClr val="tx1">
                <a:lumMod val="100000"/>
              </a:schemeClr>
            </a:gs>
          </a:gsLst>
          <a:lin ang="5400000" scaled="0"/>
        </a:gra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81074"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5" name="Picture Placeholder 5"/>
          <p:cNvSpPr>
            <a:spLocks noGrp="1"/>
          </p:cNvSpPr>
          <p:nvPr>
            <p:ph type="pic" sz="quarter" idx="12"/>
          </p:nvPr>
        </p:nvSpPr>
        <p:spPr>
          <a:xfrm>
            <a:off x="2587025"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692974"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28" name="Picture Placeholder 5"/>
          <p:cNvSpPr>
            <a:spLocks noGrp="1"/>
          </p:cNvSpPr>
          <p:nvPr>
            <p:ph type="pic" sz="quarter" idx="17"/>
          </p:nvPr>
        </p:nvSpPr>
        <p:spPr>
          <a:xfrm>
            <a:off x="6798925"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29" name="Picture Placeholder 5"/>
          <p:cNvSpPr>
            <a:spLocks noGrp="1"/>
          </p:cNvSpPr>
          <p:nvPr>
            <p:ph type="pic" sz="quarter" idx="18"/>
          </p:nvPr>
        </p:nvSpPr>
        <p:spPr>
          <a:xfrm>
            <a:off x="481074"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0" name="Picture Placeholder 5"/>
          <p:cNvSpPr>
            <a:spLocks noGrp="1"/>
          </p:cNvSpPr>
          <p:nvPr>
            <p:ph type="pic" sz="quarter" idx="19"/>
          </p:nvPr>
        </p:nvSpPr>
        <p:spPr>
          <a:xfrm>
            <a:off x="2587025"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1" name="Picture Placeholder 5"/>
          <p:cNvSpPr>
            <a:spLocks noGrp="1"/>
          </p:cNvSpPr>
          <p:nvPr>
            <p:ph type="pic" sz="quarter" idx="20"/>
          </p:nvPr>
        </p:nvSpPr>
        <p:spPr>
          <a:xfrm>
            <a:off x="4692974"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2" name="Picture Placeholder 5"/>
          <p:cNvSpPr>
            <a:spLocks noGrp="1"/>
          </p:cNvSpPr>
          <p:nvPr>
            <p:ph type="pic" sz="quarter" idx="21"/>
          </p:nvPr>
        </p:nvSpPr>
        <p:spPr>
          <a:xfrm>
            <a:off x="6798925"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3" name="Picture Placeholder 5"/>
          <p:cNvSpPr>
            <a:spLocks noGrp="1"/>
          </p:cNvSpPr>
          <p:nvPr>
            <p:ph type="pic" sz="quarter" idx="22"/>
          </p:nvPr>
        </p:nvSpPr>
        <p:spPr>
          <a:xfrm>
            <a:off x="481073"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4" name="Picture Placeholder 5"/>
          <p:cNvSpPr>
            <a:spLocks noGrp="1"/>
          </p:cNvSpPr>
          <p:nvPr>
            <p:ph type="pic" sz="quarter" idx="23"/>
          </p:nvPr>
        </p:nvSpPr>
        <p:spPr>
          <a:xfrm>
            <a:off x="2587024"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5" name="Picture Placeholder 5"/>
          <p:cNvSpPr>
            <a:spLocks noGrp="1"/>
          </p:cNvSpPr>
          <p:nvPr>
            <p:ph type="pic" sz="quarter" idx="24"/>
          </p:nvPr>
        </p:nvSpPr>
        <p:spPr>
          <a:xfrm>
            <a:off x="4692973"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6" name="Picture Placeholder 5"/>
          <p:cNvSpPr>
            <a:spLocks noGrp="1"/>
          </p:cNvSpPr>
          <p:nvPr>
            <p:ph type="pic" sz="quarter" idx="25"/>
          </p:nvPr>
        </p:nvSpPr>
        <p:spPr>
          <a:xfrm>
            <a:off x="6798924"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7" name="Group 16"/>
          <p:cNvGrpSpPr/>
          <p:nvPr userDrawn="1"/>
        </p:nvGrpSpPr>
        <p:grpSpPr>
          <a:xfrm>
            <a:off x="-317486" y="454159"/>
            <a:ext cx="1505016" cy="670828"/>
            <a:chOff x="-317486" y="454159"/>
            <a:chExt cx="1505016" cy="670828"/>
          </a:xfrm>
        </p:grpSpPr>
        <p:sp>
          <p:nvSpPr>
            <p:cNvPr id="18" name="TextBox 17"/>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9" name="Picture 18"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6430428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PIC">
    <p:bg>
      <p:bgPr>
        <a:gradFill>
          <a:gsLst>
            <a:gs pos="0">
              <a:schemeClr val="tx1">
                <a:lumMod val="0"/>
              </a:schemeClr>
            </a:gs>
            <a:gs pos="100000">
              <a:schemeClr val="tx1">
                <a:lumMod val="100000"/>
              </a:schemeClr>
            </a:gs>
          </a:gsLst>
          <a:lin ang="5400000" scaled="0"/>
        </a:gradFill>
        <a:effectLst/>
      </p:bgPr>
    </p:bg>
    <p:spTree>
      <p:nvGrpSpPr>
        <p:cNvPr id="1" name=""/>
        <p:cNvGrpSpPr/>
        <p:nvPr/>
      </p:nvGrpSpPr>
      <p:grpSpPr>
        <a:xfrm>
          <a:off x="0" y="0"/>
          <a:ext cx="0" cy="0"/>
          <a:chOff x="0" y="0"/>
          <a:chExt cx="0" cy="0"/>
        </a:xfrm>
      </p:grpSpPr>
      <p:sp>
        <p:nvSpPr>
          <p:cNvPr id="16" name="Picture Placeholder 5"/>
          <p:cNvSpPr>
            <a:spLocks noGrp="1"/>
          </p:cNvSpPr>
          <p:nvPr>
            <p:ph type="pic" sz="quarter" idx="13"/>
          </p:nvPr>
        </p:nvSpPr>
        <p:spPr>
          <a:xfrm>
            <a:off x="2819400" y="0"/>
            <a:ext cx="3504023" cy="6581422"/>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6" name="Group 5"/>
          <p:cNvGrpSpPr/>
          <p:nvPr userDrawn="1"/>
        </p:nvGrpSpPr>
        <p:grpSpPr>
          <a:xfrm>
            <a:off x="-317486" y="454159"/>
            <a:ext cx="1505016" cy="670828"/>
            <a:chOff x="-317486" y="454159"/>
            <a:chExt cx="1505016" cy="670828"/>
          </a:xfrm>
        </p:grpSpPr>
        <p:sp>
          <p:nvSpPr>
            <p:cNvPr id="8" name="TextBox 7"/>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9" name="Picture 8"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3066762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PIC">
    <p:bg>
      <p:bgPr>
        <a:gradFill>
          <a:gsLst>
            <a:gs pos="0">
              <a:schemeClr val="tx1">
                <a:lumMod val="0"/>
              </a:schemeClr>
            </a:gs>
            <a:gs pos="100000">
              <a:schemeClr val="tx1">
                <a:lumMod val="100000"/>
              </a:schemeClr>
            </a:gs>
          </a:gsLst>
          <a:lin ang="5400000" scaled="0"/>
        </a:gra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4"/>
          </p:nvPr>
        </p:nvSpPr>
        <p:spPr>
          <a:xfrm>
            <a:off x="4841151" y="4180906"/>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841152" y="1557338"/>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9" name="Group 8"/>
          <p:cNvGrpSpPr/>
          <p:nvPr userDrawn="1"/>
        </p:nvGrpSpPr>
        <p:grpSpPr>
          <a:xfrm>
            <a:off x="-317486" y="454159"/>
            <a:ext cx="1505016" cy="670828"/>
            <a:chOff x="-317486" y="454159"/>
            <a:chExt cx="1505016" cy="670828"/>
          </a:xfrm>
        </p:grpSpPr>
        <p:sp>
          <p:nvSpPr>
            <p:cNvPr id="10" name="TextBox 9"/>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
        <p:nvSpPr>
          <p:cNvPr id="13" name="Picture Placeholder 5"/>
          <p:cNvSpPr>
            <a:spLocks noGrp="1"/>
          </p:cNvSpPr>
          <p:nvPr>
            <p:ph type="pic" sz="quarter" idx="15"/>
          </p:nvPr>
        </p:nvSpPr>
        <p:spPr>
          <a:xfrm>
            <a:off x="402470" y="4193606"/>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4" name="Picture Placeholder 5"/>
          <p:cNvSpPr>
            <a:spLocks noGrp="1"/>
          </p:cNvSpPr>
          <p:nvPr>
            <p:ph type="pic" sz="quarter" idx="16"/>
          </p:nvPr>
        </p:nvSpPr>
        <p:spPr>
          <a:xfrm>
            <a:off x="402471" y="1570038"/>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Tree>
    <p:extLst>
      <p:ext uri="{BB962C8B-B14F-4D97-AF65-F5344CB8AC3E}">
        <p14:creationId xmlns:p14="http://schemas.microsoft.com/office/powerpoint/2010/main" val="23783188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5589300"/>
            <a:ext cx="9144000" cy="1003718"/>
          </a:xfrm>
          <a:prstGeom prst="rect">
            <a:avLst/>
          </a:prstGeom>
          <a:solidFill>
            <a:schemeClr val="tx1">
              <a:alpha val="60000"/>
            </a:schemeClr>
          </a:solidFill>
        </p:spPr>
        <p:txBody>
          <a:bodyPr wrap="square" lIns="360000" tIns="180000" rIns="360000" bIns="180000" rtlCol="0" anchor="ctr" anchorCtr="0">
            <a:noAutofit/>
          </a:bodyPr>
          <a:lstStyle/>
          <a:p>
            <a:pPr lvl="0" defTabSz="457200"/>
            <a:endParaRPr lang="en-GB" dirty="0"/>
          </a:p>
        </p:txBody>
      </p:sp>
      <p:sp>
        <p:nvSpPr>
          <p:cNvPr id="7" name="Rectangle 6"/>
          <p:cNvSpPr/>
          <p:nvPr/>
        </p:nvSpPr>
        <p:spPr>
          <a:xfrm>
            <a:off x="0" y="6593018"/>
            <a:ext cx="9144000" cy="264981"/>
          </a:xfrm>
          <a:prstGeom prst="rect">
            <a:avLst/>
          </a:prstGeom>
          <a:solidFill>
            <a:srgbClr val="474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lantwise Logo - white.eps"/>
          <p:cNvPicPr>
            <a:picLocks noChangeAspect="1"/>
          </p:cNvPicPr>
          <p:nvPr/>
        </p:nvPicPr>
        <p:blipFill rotWithShape="1">
          <a:blip r:embed="rId9"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0" name="TextBox 9"/>
          <p:cNvSpPr txBox="1"/>
          <p:nvPr/>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p:nvPicPr>
        <p:blipFill rotWithShape="1">
          <a:blip r:embed="rId9"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sp>
        <p:nvSpPr>
          <p:cNvPr id="9" name="Rectangle 8"/>
          <p:cNvSpPr/>
          <p:nvPr/>
        </p:nvSpPr>
        <p:spPr>
          <a:xfrm>
            <a:off x="0" y="6593018"/>
            <a:ext cx="9144000" cy="264981"/>
          </a:xfrm>
          <a:prstGeom prst="rect">
            <a:avLst/>
          </a:prstGeom>
          <a:solidFill>
            <a:srgbClr val="474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Plantwise Logo - white.eps"/>
          <p:cNvPicPr>
            <a:picLocks noChangeAspect="1"/>
          </p:cNvPicPr>
          <p:nvPr/>
        </p:nvPicPr>
        <p:blipFill rotWithShape="1">
          <a:blip r:embed="rId9"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3" name="TextBox 12"/>
          <p:cNvSpPr txBox="1"/>
          <p:nvPr/>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4" name="Picture 13" descr="Plantwise Logo - white.eps"/>
          <p:cNvPicPr>
            <a:picLocks noChangeAspect="1"/>
          </p:cNvPicPr>
          <p:nvPr/>
        </p:nvPicPr>
        <p:blipFill rotWithShape="1">
          <a:blip r:embed="rId9"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spTree>
    <p:extLst>
      <p:ext uri="{BB962C8B-B14F-4D97-AF65-F5344CB8AC3E}">
        <p14:creationId xmlns:p14="http://schemas.microsoft.com/office/powerpoint/2010/main" val="3726058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iming>
    <p:tnLst>
      <p:par>
        <p:cTn id="1" dur="indefinite" restart="never" nodeType="tmRoot"/>
      </p:par>
    </p:tnLst>
  </p:timing>
  <p:txStyles>
    <p:titleStyle>
      <a:lvl1pPr algn="ctr" defTabSz="914400" rtl="0" eaLnBrk="1" latinLnBrk="0" hangingPunct="1">
        <a:spcBef>
          <a:spcPct val="0"/>
        </a:spcBef>
        <a:buNone/>
        <a:defRPr lang="en-GB" sz="2500" b="1" kern="1200" dirty="0">
          <a:solidFill>
            <a:schemeClr val="bg1"/>
          </a:solidFill>
          <a:latin typeface="Arial"/>
          <a:ea typeface="+mn-ea"/>
          <a:cs typeface="Arial"/>
        </a:defRPr>
      </a:lvl1pPr>
    </p:titleStyle>
    <p:bodyStyle>
      <a:lvl1pPr marL="0" indent="0" algn="ctr" defTabSz="914400" rtl="0" eaLnBrk="1" latinLnBrk="0" hangingPunct="1">
        <a:spcBef>
          <a:spcPct val="20000"/>
        </a:spcBef>
        <a:buFont typeface="Arial" pitchFamily="34" charset="0"/>
        <a:buNone/>
        <a:defRPr lang="en-GB" sz="2500" b="1" kern="1200" dirty="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emf"/><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5.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p:cNvSpPr txBox="1"/>
          <p:nvPr/>
        </p:nvSpPr>
        <p:spPr>
          <a:xfrm>
            <a:off x="3923910" y="429251"/>
            <a:ext cx="2757633" cy="720000"/>
          </a:xfrm>
          <a:prstGeom prst="roundRect">
            <a:avLst>
              <a:gd name="adj" fmla="val 50000"/>
            </a:avLst>
          </a:prstGeom>
          <a:solidFill>
            <a:srgbClr val="63AF34"/>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sz="2500" dirty="0" smtClean="0">
                <a:solidFill>
                  <a:schemeClr val="bg1"/>
                </a:solidFill>
                <a:latin typeface="Arial"/>
                <a:cs typeface="Arial"/>
              </a:rPr>
              <a:t>MODULE 1</a:t>
            </a:r>
            <a:endParaRPr lang="en-US" sz="2500" dirty="0">
              <a:solidFill>
                <a:schemeClr val="bg1"/>
              </a:solidFill>
              <a:latin typeface="Arial"/>
              <a:cs typeface="Arial"/>
            </a:endParaRPr>
          </a:p>
        </p:txBody>
      </p:sp>
      <p:sp>
        <p:nvSpPr>
          <p:cNvPr id="4" name="Rectangle 3"/>
          <p:cNvSpPr/>
          <p:nvPr/>
        </p:nvSpPr>
        <p:spPr>
          <a:xfrm>
            <a:off x="0" y="6593018"/>
            <a:ext cx="9144000" cy="264981"/>
          </a:xfrm>
          <a:prstGeom prst="rect">
            <a:avLst/>
          </a:prstGeom>
          <a:solidFill>
            <a:srgbClr val="474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pic>
        <p:nvPicPr>
          <p:cNvPr id="7" name="Picture 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sp>
        <p:nvSpPr>
          <p:cNvPr id="6" name="TextBox 5"/>
          <p:cNvSpPr txBox="1"/>
          <p:nvPr/>
        </p:nvSpPr>
        <p:spPr>
          <a:xfrm>
            <a:off x="-394456" y="429573"/>
            <a:ext cx="743660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sz="2600" b="1" dirty="0" smtClean="0">
                <a:solidFill>
                  <a:schemeClr val="bg1"/>
                </a:solidFill>
                <a:latin typeface="Arial"/>
                <a:cs typeface="Arial"/>
              </a:rPr>
              <a:t>HOW TO BECOME A PLANT DOCTOR</a:t>
            </a:r>
            <a:endParaRPr lang="en-US" sz="2600" b="1" dirty="0">
              <a:solidFill>
                <a:schemeClr val="bg1"/>
              </a:solidFill>
              <a:latin typeface="Arial"/>
              <a:cs typeface="Arial"/>
            </a:endParaRPr>
          </a:p>
        </p:txBody>
      </p:sp>
      <p:pic>
        <p:nvPicPr>
          <p:cNvPr id="17" name="Picture 1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3" name="TextBox 12"/>
          <p:cNvSpPr txBox="1"/>
          <p:nvPr/>
        </p:nvSpPr>
        <p:spPr>
          <a:xfrm>
            <a:off x="5620209" y="4912078"/>
            <a:ext cx="3866868" cy="720000"/>
          </a:xfrm>
          <a:prstGeom prst="roundRect">
            <a:avLst>
              <a:gd name="adj" fmla="val 50000"/>
            </a:avLst>
          </a:prstGeom>
          <a:solidFill>
            <a:schemeClr val="tx1">
              <a:lumMod val="90000"/>
              <a:lumOff val="10000"/>
            </a:schemeClr>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2200" dirty="0">
                <a:solidFill>
                  <a:schemeClr val="bg1"/>
                </a:solidFill>
                <a:latin typeface="Arial"/>
                <a:cs typeface="Arial"/>
              </a:rPr>
              <a:t>6</a:t>
            </a:r>
            <a:r>
              <a:rPr lang="en-US" sz="2200" dirty="0" smtClean="0">
                <a:solidFill>
                  <a:schemeClr val="bg1"/>
                </a:solidFill>
                <a:latin typeface="Arial"/>
                <a:cs typeface="Arial"/>
              </a:rPr>
              <a:t>. BEING A DETECTIVE</a:t>
            </a:r>
            <a:endParaRPr lang="en-US" sz="2200" dirty="0">
              <a:solidFill>
                <a:schemeClr val="bg1"/>
              </a:solidFill>
              <a:latin typeface="Arial"/>
              <a:cs typeface="Arial"/>
            </a:endParaRPr>
          </a:p>
        </p:txBody>
      </p:sp>
      <p:sp>
        <p:nvSpPr>
          <p:cNvPr id="16" name="TextBox 15"/>
          <p:cNvSpPr txBox="1"/>
          <p:nvPr/>
        </p:nvSpPr>
        <p:spPr>
          <a:xfrm>
            <a:off x="0" y="6618767"/>
            <a:ext cx="5448300" cy="292388"/>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CAUSES</a:t>
            </a:r>
          </a:p>
          <a:p>
            <a:endParaRPr lang="en-US" sz="650" b="1" dirty="0">
              <a:solidFill>
                <a:srgbClr val="FFFFFF"/>
              </a:solidFill>
            </a:endParaRPr>
          </a:p>
        </p:txBody>
      </p:sp>
      <p:sp>
        <p:nvSpPr>
          <p:cNvPr id="12" name="TextBox 11"/>
          <p:cNvSpPr txBox="1"/>
          <p:nvPr/>
        </p:nvSpPr>
        <p:spPr>
          <a:xfrm>
            <a:off x="-381689" y="4911724"/>
            <a:ext cx="2561363" cy="720726"/>
          </a:xfrm>
          <a:prstGeom prst="roundRect">
            <a:avLst>
              <a:gd name="adj" fmla="val 50000"/>
            </a:avLst>
          </a:prstGeom>
          <a:solidFill>
            <a:schemeClr val="tx1">
              <a:lumMod val="90000"/>
              <a:lumOff val="10000"/>
            </a:schemeClr>
          </a:solidFill>
          <a:ln>
            <a:noFill/>
          </a:ln>
          <a:effectLst/>
        </p:spPr>
        <p:style>
          <a:lnRef idx="1">
            <a:schemeClr val="accent3"/>
          </a:lnRef>
          <a:fillRef idx="3">
            <a:schemeClr val="accent3"/>
          </a:fillRef>
          <a:effectRef idx="2">
            <a:schemeClr val="accent3"/>
          </a:effectRef>
          <a:fontRef idx="minor">
            <a:schemeClr val="lt1"/>
          </a:fontRef>
        </p:style>
        <p:txBody>
          <a:bodyPr lIns="72000" rIns="0" anchor="ctr"/>
          <a:lstStyle/>
          <a:p>
            <a:pPr marL="444500">
              <a:defRPr/>
            </a:pPr>
            <a:r>
              <a:rPr lang="en-US" sz="1800" b="1" dirty="0" smtClean="0">
                <a:solidFill>
                  <a:srgbClr val="FFFFFF"/>
                </a:solidFill>
              </a:rPr>
              <a:t>Eric Boa, </a:t>
            </a:r>
            <a:r>
              <a:rPr lang="en-US" sz="1800" b="1" dirty="0">
                <a:solidFill>
                  <a:srgbClr val="FFFFFF"/>
                </a:solidFill>
              </a:rPr>
              <a:t>CABI</a:t>
            </a:r>
            <a:endParaRPr lang="en-US" sz="1800" dirty="0">
              <a:solidFill>
                <a:schemeClr val="bg1"/>
              </a:solidFill>
              <a:cs typeface="Arial"/>
            </a:endParaRPr>
          </a:p>
        </p:txBody>
      </p:sp>
      <p:sp>
        <p:nvSpPr>
          <p:cNvPr id="15" name="Rectangle 14"/>
          <p:cNvSpPr/>
          <p:nvPr/>
        </p:nvSpPr>
        <p:spPr>
          <a:xfrm>
            <a:off x="7262940" y="6223686"/>
            <a:ext cx="1717137" cy="253916"/>
          </a:xfrm>
          <a:prstGeom prst="rect">
            <a:avLst/>
          </a:prstGeom>
        </p:spPr>
        <p:txBody>
          <a:bodyPr wrap="none">
            <a:spAutoFit/>
          </a:bodyPr>
          <a:lstStyle/>
          <a:p>
            <a:r>
              <a:rPr lang="en-GB" sz="1050" dirty="0">
                <a:ln w="3175" cmpd="sng">
                  <a:noFill/>
                  <a:prstDash val="solid"/>
                </a:ln>
                <a:solidFill>
                  <a:srgbClr val="FFFFFF"/>
                </a:solidFill>
                <a:effectLst>
                  <a:outerShdw blurRad="25400" dist="12700" dir="5400000" algn="ctr" rotWithShape="0">
                    <a:schemeClr val="tx1"/>
                  </a:outerShdw>
                </a:effectLst>
                <a:latin typeface="Arial" pitchFamily="34" charset="0"/>
                <a:cs typeface="Arial" pitchFamily="34" charset="0"/>
              </a:rPr>
              <a:t>© CAB International 2012</a:t>
            </a:r>
          </a:p>
        </p:txBody>
      </p:sp>
    </p:spTree>
    <p:extLst>
      <p:ext uri="{BB962C8B-B14F-4D97-AF65-F5344CB8AC3E}">
        <p14:creationId xmlns:p14="http://schemas.microsoft.com/office/powerpoint/2010/main" val="22747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1632 -3.67253E-6 L 0.24601 -3.67253E-6 " pathEditMode="relative" rAng="0" ptsTypes="AA">
                                      <p:cBhvr>
                                        <p:cTn id="6" dur="2000" fill="hold"/>
                                        <p:tgtEl>
                                          <p:spTgt spid="9"/>
                                        </p:tgtEl>
                                        <p:attrNameLst>
                                          <p:attrName>ppt_x</p:attrName>
                                          <p:attrName>ppt_y</p:attrName>
                                        </p:attrNameLst>
                                      </p:cBhvr>
                                      <p:rCtr x="18108"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0-#ppt_w/2"/>
                                          </p:val>
                                        </p:tav>
                                        <p:tav tm="100000">
                                          <p:val>
                                            <p:strVal val="#ppt_x"/>
                                          </p:val>
                                        </p:tav>
                                      </p:tavLst>
                                    </p:anim>
                                    <p:anim calcmode="lin" valueType="num">
                                      <p:cBhvr additive="base">
                                        <p:cTn id="1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518" t="7091" r="7090" b="11449"/>
          <a:stretch/>
        </p:blipFill>
        <p:spPr bwMode="auto">
          <a:xfrm rot="16200000">
            <a:off x="1272182" y="-1274378"/>
            <a:ext cx="6599635"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26100"/>
            <a:ext cx="9144000" cy="979618"/>
          </a:xfrm>
          <a:prstGeom prst="rect">
            <a:avLst/>
          </a:prstGeom>
          <a:solidFill>
            <a:schemeClr val="tx1">
              <a:alpha val="60000"/>
            </a:schemeClr>
          </a:solidFill>
        </p:spPr>
        <p:txBody>
          <a:bodyPr wrap="square" lIns="360000" tIns="180000" rIns="360000" bIns="180000" rtlCol="0" anchor="ctr" anchorCtr="0">
            <a:noAutofit/>
          </a:bodyPr>
          <a:lstStyle/>
          <a:p>
            <a:pPr algn="ctr"/>
            <a:r>
              <a:rPr lang="en-GB" b="1" smtClean="0">
                <a:solidFill>
                  <a:srgbClr val="FFFFFF"/>
                </a:solidFill>
                <a:latin typeface="Arial"/>
                <a:cs typeface="Arial"/>
              </a:rPr>
              <a:t>Sorghum</a:t>
            </a:r>
          </a:p>
          <a:p>
            <a:pPr algn="ctr"/>
            <a:r>
              <a:rPr lang="en-GB" b="1" smtClean="0">
                <a:solidFill>
                  <a:srgbClr val="FFFFFF"/>
                </a:solidFill>
                <a:latin typeface="Arial"/>
                <a:cs typeface="Arial"/>
              </a:rPr>
              <a:t>Malawi</a:t>
            </a:r>
            <a:endParaRPr lang="en-GB" b="1" dirty="0">
              <a:solidFill>
                <a:srgbClr val="FFFFFF"/>
              </a:solidFill>
              <a:latin typeface="Arial"/>
              <a:cs typeface="Arial"/>
            </a:endParaRP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0" name="TextBox 9"/>
          <p:cNvSpPr txBox="1"/>
          <p:nvPr/>
        </p:nvSpPr>
        <p:spPr>
          <a:xfrm>
            <a:off x="4956407" y="429573"/>
            <a:ext cx="4502617" cy="645541"/>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571501" y="429573"/>
            <a:ext cx="39325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5</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5" name="TextBox 14"/>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211804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73" b="5047"/>
          <a:stretch/>
        </p:blipFill>
        <p:spPr bwMode="auto">
          <a:xfrm rot="16200000">
            <a:off x="1172848" y="-1346268"/>
            <a:ext cx="6798308" cy="914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756057"/>
            <a:ext cx="9144000" cy="872164"/>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dirty="0">
                <a:solidFill>
                  <a:srgbClr val="FFFFFF"/>
                </a:solidFill>
                <a:latin typeface="Arial"/>
                <a:cs typeface="Arial"/>
              </a:rPr>
              <a:t>Winter Wheat</a:t>
            </a:r>
          </a:p>
          <a:p>
            <a:pPr algn="ctr"/>
            <a:r>
              <a:rPr lang="en-US" dirty="0">
                <a:solidFill>
                  <a:srgbClr val="FFFFFF"/>
                </a:solidFill>
                <a:latin typeface="Arial"/>
                <a:cs typeface="Arial"/>
              </a:rPr>
              <a:t>UK </a:t>
            </a:r>
          </a:p>
        </p:txBody>
      </p:sp>
      <p:sp>
        <p:nvSpPr>
          <p:cNvPr id="9" name="TextBox 8"/>
          <p:cNvSpPr txBox="1"/>
          <p:nvPr/>
        </p:nvSpPr>
        <p:spPr>
          <a:xfrm>
            <a:off x="6065052" y="514800"/>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439770" y="429573"/>
            <a:ext cx="3799657"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6</a:t>
            </a:r>
            <a:endParaRPr lang="en-US" sz="2800" b="1" dirty="0">
              <a:solidFill>
                <a:schemeClr val="bg1"/>
              </a:solidFill>
              <a:latin typeface="Arial"/>
              <a:cs typeface="Arial"/>
            </a:endParaRPr>
          </a:p>
        </p:txBody>
      </p:sp>
      <p:sp>
        <p:nvSpPr>
          <p:cNvPr id="15" name="TextBox 14"/>
          <p:cNvSpPr txBox="1"/>
          <p:nvPr/>
        </p:nvSpPr>
        <p:spPr>
          <a:xfrm>
            <a:off x="6005785" y="1272713"/>
            <a:ext cx="3509734"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5072169" y="1272713"/>
            <a:ext cx="4502617" cy="640347"/>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16" name="TextBox 1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15998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ylorP\Pictures\Pictures\Plant symptoms\Physical damage\Physiological splitting.JPG"/>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t="1898" b="18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0" y="5724525"/>
            <a:ext cx="9144000" cy="872164"/>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smtClean="0">
                <a:solidFill>
                  <a:srgbClr val="FFFFFF"/>
                </a:solidFill>
                <a:latin typeface="Arial"/>
                <a:cs typeface="Arial"/>
              </a:rPr>
              <a:t>Kohl rabi</a:t>
            </a:r>
            <a:endParaRPr lang="en-US" b="1" dirty="0">
              <a:solidFill>
                <a:srgbClr val="FFFFFF"/>
              </a:solidFill>
              <a:latin typeface="Arial"/>
              <a:cs typeface="Arial"/>
            </a:endParaRPr>
          </a:p>
          <a:p>
            <a:pPr algn="ctr"/>
            <a:r>
              <a:rPr lang="en-US" smtClean="0">
                <a:solidFill>
                  <a:srgbClr val="FFFFFF"/>
                </a:solidFill>
                <a:latin typeface="Arial"/>
                <a:cs typeface="Arial"/>
              </a:rPr>
              <a:t>Vietnam </a:t>
            </a:r>
            <a:endParaRPr lang="en-US" dirty="0">
              <a:solidFill>
                <a:srgbClr val="FFFFFF"/>
              </a:solidFill>
              <a:latin typeface="Arial"/>
              <a:cs typeface="Arial"/>
            </a:endParaRPr>
          </a:p>
        </p:txBody>
      </p:sp>
      <p:sp>
        <p:nvSpPr>
          <p:cNvPr id="9" name="TextBox 8"/>
          <p:cNvSpPr txBox="1"/>
          <p:nvPr/>
        </p:nvSpPr>
        <p:spPr>
          <a:xfrm>
            <a:off x="6065052" y="514800"/>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439770" y="429573"/>
            <a:ext cx="3799657"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7</a:t>
            </a:r>
            <a:endParaRPr lang="en-US" sz="2800" b="1" dirty="0">
              <a:solidFill>
                <a:schemeClr val="bg1"/>
              </a:solidFill>
              <a:latin typeface="Arial"/>
              <a:cs typeface="Arial"/>
            </a:endParaRPr>
          </a:p>
        </p:txBody>
      </p:sp>
      <p:sp>
        <p:nvSpPr>
          <p:cNvPr id="15" name="TextBox 14"/>
          <p:cNvSpPr txBox="1"/>
          <p:nvPr/>
        </p:nvSpPr>
        <p:spPr>
          <a:xfrm>
            <a:off x="6005785" y="1272713"/>
            <a:ext cx="3509734"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5072169" y="1272713"/>
            <a:ext cx="4502617" cy="640347"/>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16" name="TextBox 1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6171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TaylorP\Pictures\Plant symptoms\Crop damage\P1000563.JPG"/>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977" t="4441" r="14596" b="42743"/>
          <a:stretch/>
        </p:blipFill>
        <p:spPr bwMode="auto">
          <a:xfrm>
            <a:off x="9" y="-479592"/>
            <a:ext cx="9144000" cy="706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660401" y="429573"/>
            <a:ext cx="40214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8</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5"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15" name="TextBox 14"/>
          <p:cNvSpPr txBox="1"/>
          <p:nvPr/>
        </p:nvSpPr>
        <p:spPr>
          <a:xfrm>
            <a:off x="4953634" y="1115291"/>
            <a:ext cx="4502617" cy="640347"/>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7" name="TextBox 6"/>
          <p:cNvSpPr txBox="1">
            <a:spLocks/>
          </p:cNvSpPr>
          <p:nvPr/>
        </p:nvSpPr>
        <p:spPr>
          <a:xfrm>
            <a:off x="0" y="5613400"/>
            <a:ext cx="9144000" cy="992318"/>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dirty="0">
                <a:solidFill>
                  <a:srgbClr val="FFFFFF"/>
                </a:solidFill>
                <a:latin typeface="Arial"/>
                <a:cs typeface="Arial"/>
              </a:rPr>
              <a:t>Winter Wheat</a:t>
            </a:r>
          </a:p>
          <a:p>
            <a:pPr algn="ctr"/>
            <a:r>
              <a:rPr lang="en-US" dirty="0">
                <a:solidFill>
                  <a:srgbClr val="FFFFFF"/>
                </a:solidFill>
                <a:latin typeface="Arial"/>
                <a:cs typeface="Arial"/>
              </a:rPr>
              <a:t>UK </a:t>
            </a:r>
          </a:p>
        </p:txBody>
      </p:sp>
    </p:spTree>
    <p:extLst>
      <p:ext uri="{BB962C8B-B14F-4D97-AF65-F5344CB8AC3E}">
        <p14:creationId xmlns:p14="http://schemas.microsoft.com/office/powerpoint/2010/main" val="29760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descr="Nerve redness CU"/>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xfrm flipH="1" flipV="1">
            <a:off x="0" y="0"/>
            <a:ext cx="9144000" cy="659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p:cNvSpPr>
          <p:nvPr/>
        </p:nvSpPr>
        <p:spPr>
          <a:xfrm>
            <a:off x="0" y="5626100"/>
            <a:ext cx="9144000" cy="979618"/>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dirty="0">
                <a:solidFill>
                  <a:srgbClr val="FFFFFF"/>
                </a:solidFill>
                <a:latin typeface="Arial"/>
                <a:cs typeface="Arial"/>
              </a:rPr>
              <a:t>Cashew</a:t>
            </a:r>
          </a:p>
          <a:p>
            <a:pPr algn="ctr"/>
            <a:r>
              <a:rPr lang="en-US" dirty="0">
                <a:solidFill>
                  <a:srgbClr val="FFFFFF"/>
                </a:solidFill>
                <a:latin typeface="Arial"/>
                <a:cs typeface="Arial"/>
              </a:rPr>
              <a:t>Nicaragua</a:t>
            </a: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576197" y="429573"/>
            <a:ext cx="3937236"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9</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5" name="Oval 14"/>
          <p:cNvSpPr/>
          <p:nvPr/>
        </p:nvSpPr>
        <p:spPr>
          <a:xfrm>
            <a:off x="5123739" y="71393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t>
            </a:r>
            <a:endParaRPr lang="en-GB" b="1" dirty="0"/>
          </a:p>
        </p:txBody>
      </p:sp>
      <p:sp>
        <p:nvSpPr>
          <p:cNvPr id="10" name="TextBox 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227267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t="1898" b="189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26100"/>
            <a:ext cx="9144000" cy="979618"/>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smtClean="0">
                <a:solidFill>
                  <a:srgbClr val="FFFFFF"/>
                </a:solidFill>
                <a:latin typeface="Arial"/>
                <a:cs typeface="Arial"/>
              </a:rPr>
              <a:t>Maize</a:t>
            </a:r>
            <a:endParaRPr lang="en-US" b="1" dirty="0">
              <a:solidFill>
                <a:srgbClr val="FFFFFF"/>
              </a:solidFill>
              <a:latin typeface="Arial"/>
              <a:cs typeface="Arial"/>
            </a:endParaRPr>
          </a:p>
          <a:p>
            <a:pPr algn="ctr"/>
            <a:r>
              <a:rPr lang="en-US" smtClean="0">
                <a:solidFill>
                  <a:srgbClr val="FFFFFF"/>
                </a:solidFill>
                <a:latin typeface="Arial"/>
                <a:cs typeface="Arial"/>
              </a:rPr>
              <a:t>Malawi</a:t>
            </a:r>
            <a:endParaRPr lang="en-US" dirty="0">
              <a:solidFill>
                <a:srgbClr val="FFFFFF"/>
              </a:solidFill>
              <a:latin typeface="Arial"/>
              <a:cs typeface="Arial"/>
            </a:endParaRP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630628" y="429573"/>
            <a:ext cx="4168483"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10</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5" name="Oval 14"/>
          <p:cNvSpPr/>
          <p:nvPr/>
        </p:nvSpPr>
        <p:spPr>
          <a:xfrm>
            <a:off x="5123739" y="71393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t>
            </a:r>
            <a:endParaRPr lang="en-GB" b="1" dirty="0"/>
          </a:p>
        </p:txBody>
      </p:sp>
      <p:sp>
        <p:nvSpPr>
          <p:cNvPr id="10" name="TextBox 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30086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095" b="2095"/>
          <a:stretch>
            <a:fillRect/>
          </a:stretch>
        </p:blipFill>
        <p:spPr/>
      </p:pic>
      <p:sp>
        <p:nvSpPr>
          <p:cNvPr id="7" name="TextBox 6"/>
          <p:cNvSpPr txBox="1">
            <a:spLocks/>
          </p:cNvSpPr>
          <p:nvPr/>
        </p:nvSpPr>
        <p:spPr>
          <a:xfrm>
            <a:off x="0" y="5886650"/>
            <a:ext cx="9144000" cy="719068"/>
          </a:xfrm>
          <a:prstGeom prst="rect">
            <a:avLst/>
          </a:prstGeom>
          <a:solidFill>
            <a:schemeClr val="tx1">
              <a:alpha val="60000"/>
            </a:schemeClr>
          </a:solidFill>
        </p:spPr>
        <p:txBody>
          <a:bodyPr wrap="square" lIns="360000" tIns="180000" rIns="360000" bIns="180000" rtlCol="0" anchor="ctr" anchorCtr="0">
            <a:noAutofit/>
          </a:bodyPr>
          <a:lstStyle/>
          <a:p>
            <a:pPr algn="ctr"/>
            <a:r>
              <a:rPr lang="en-US" sz="2800" b="1" dirty="0" smtClean="0">
                <a:solidFill>
                  <a:srgbClr val="FFFFFF"/>
                </a:solidFill>
                <a:latin typeface="Arial"/>
                <a:cs typeface="Arial"/>
              </a:rPr>
              <a:t>ELIMINATE THE NEGATIVE</a:t>
            </a: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8" name="TextBox 17"/>
          <p:cNvSpPr txBox="1"/>
          <p:nvPr/>
        </p:nvSpPr>
        <p:spPr>
          <a:xfrm>
            <a:off x="5320146" y="3514725"/>
            <a:ext cx="4362135" cy="534326"/>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b="1" dirty="0" smtClean="0">
                <a:solidFill>
                  <a:schemeClr val="bg1"/>
                </a:solidFill>
                <a:latin typeface="Arial"/>
                <a:cs typeface="Arial"/>
              </a:rPr>
              <a:t>?</a:t>
            </a:r>
            <a:r>
              <a:rPr lang="en-US" sz="2000" dirty="0" smtClean="0">
                <a:solidFill>
                  <a:schemeClr val="bg1"/>
                </a:solidFill>
                <a:latin typeface="Arial"/>
                <a:cs typeface="Arial"/>
              </a:rPr>
              <a:t> </a:t>
            </a:r>
            <a:r>
              <a:rPr lang="en-US" sz="1600" dirty="0" smtClean="0">
                <a:solidFill>
                  <a:schemeClr val="bg1"/>
                </a:solidFill>
                <a:latin typeface="Arial"/>
                <a:cs typeface="Arial"/>
              </a:rPr>
              <a:t>BACTERIUM</a:t>
            </a:r>
          </a:p>
          <a:p>
            <a:r>
              <a:rPr lang="en-US" sz="1600" dirty="0" smtClean="0">
                <a:solidFill>
                  <a:schemeClr val="bg1"/>
                </a:solidFill>
                <a:latin typeface="Arial"/>
                <a:cs typeface="Arial"/>
              </a:rPr>
              <a:t>Unlikely – </a:t>
            </a:r>
            <a:r>
              <a:rPr lang="en-US" sz="1600" smtClean="0">
                <a:solidFill>
                  <a:schemeClr val="bg1"/>
                </a:solidFill>
                <a:latin typeface="Arial"/>
                <a:cs typeface="Arial"/>
              </a:rPr>
              <a:t>expect wilt</a:t>
            </a:r>
            <a:endParaRPr lang="en-US" sz="1600" dirty="0">
              <a:solidFill>
                <a:schemeClr val="bg1"/>
              </a:solidFill>
              <a:latin typeface="Arial"/>
              <a:cs typeface="Arial"/>
            </a:endParaRPr>
          </a:p>
        </p:txBody>
      </p:sp>
      <p:sp>
        <p:nvSpPr>
          <p:cNvPr id="19" name="TextBox 18"/>
          <p:cNvSpPr txBox="1"/>
          <p:nvPr/>
        </p:nvSpPr>
        <p:spPr>
          <a:xfrm>
            <a:off x="5320146" y="4365067"/>
            <a:ext cx="4448890" cy="551290"/>
          </a:xfrm>
          <a:prstGeom prst="roundRect">
            <a:avLst>
              <a:gd name="adj" fmla="val 50000"/>
            </a:avLst>
          </a:prstGeom>
          <a:solidFill>
            <a:srgbClr val="377C29"/>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1600" b="1" spc="-100" smtClean="0">
                <a:solidFill>
                  <a:schemeClr val="bg1"/>
                </a:solidFill>
                <a:latin typeface="Arial"/>
                <a:cs typeface="Arial"/>
              </a:rPr>
              <a:t>?</a:t>
            </a:r>
            <a:r>
              <a:rPr lang="en-US" sz="1600" spc="-100" smtClean="0">
                <a:solidFill>
                  <a:schemeClr val="bg1"/>
                </a:solidFill>
                <a:latin typeface="Arial"/>
                <a:cs typeface="Arial"/>
              </a:rPr>
              <a:t> FUNGUS OR WATER MOULD</a:t>
            </a:r>
            <a:endParaRPr lang="en-US" sz="1600" spc="-100" dirty="0" smtClean="0">
              <a:solidFill>
                <a:schemeClr val="bg1"/>
              </a:solidFill>
              <a:latin typeface="Arial"/>
              <a:cs typeface="Arial"/>
            </a:endParaRPr>
          </a:p>
          <a:p>
            <a:r>
              <a:rPr lang="en-US" sz="1600" dirty="0" smtClean="0">
                <a:solidFill>
                  <a:schemeClr val="bg1"/>
                </a:solidFill>
                <a:latin typeface="Arial"/>
                <a:cs typeface="Arial"/>
              </a:rPr>
              <a:t>Possible – known to </a:t>
            </a:r>
            <a:r>
              <a:rPr lang="en-US" sz="1600" smtClean="0">
                <a:solidFill>
                  <a:schemeClr val="bg1"/>
                </a:solidFill>
                <a:latin typeface="Arial"/>
                <a:cs typeface="Arial"/>
              </a:rPr>
              <a:t>produce necrosis</a:t>
            </a:r>
            <a:endParaRPr lang="en-US" sz="1600" dirty="0">
              <a:solidFill>
                <a:schemeClr val="bg1"/>
              </a:solidFill>
              <a:latin typeface="Arial"/>
              <a:cs typeface="Arial"/>
            </a:endParaRPr>
          </a:p>
        </p:txBody>
      </p:sp>
      <p:sp>
        <p:nvSpPr>
          <p:cNvPr id="20" name="Freeform 19"/>
          <p:cNvSpPr/>
          <p:nvPr/>
        </p:nvSpPr>
        <p:spPr>
          <a:xfrm>
            <a:off x="3757366" y="87686"/>
            <a:ext cx="1077158" cy="4364992"/>
          </a:xfrm>
          <a:custGeom>
            <a:avLst/>
            <a:gdLst>
              <a:gd name="connsiteX0" fmla="*/ 8466 w 1037074"/>
              <a:gd name="connsiteY0" fmla="*/ 127000 h 3540566"/>
              <a:gd name="connsiteX1" fmla="*/ 8466 w 1037074"/>
              <a:gd name="connsiteY1" fmla="*/ 127000 h 3540566"/>
              <a:gd name="connsiteX2" fmla="*/ 0 w 1037074"/>
              <a:gd name="connsiteY2" fmla="*/ 211667 h 3540566"/>
              <a:gd name="connsiteX3" fmla="*/ 8466 w 1037074"/>
              <a:gd name="connsiteY3" fmla="*/ 237067 h 3540566"/>
              <a:gd name="connsiteX4" fmla="*/ 16933 w 1037074"/>
              <a:gd name="connsiteY4" fmla="*/ 381000 h 3540566"/>
              <a:gd name="connsiteX5" fmla="*/ 33866 w 1037074"/>
              <a:gd name="connsiteY5" fmla="*/ 651933 h 3540566"/>
              <a:gd name="connsiteX6" fmla="*/ 42333 w 1037074"/>
              <a:gd name="connsiteY6" fmla="*/ 787400 h 3540566"/>
              <a:gd name="connsiteX7" fmla="*/ 25400 w 1037074"/>
              <a:gd name="connsiteY7" fmla="*/ 1312333 h 3540566"/>
              <a:gd name="connsiteX8" fmla="*/ 33866 w 1037074"/>
              <a:gd name="connsiteY8" fmla="*/ 1667933 h 3540566"/>
              <a:gd name="connsiteX9" fmla="*/ 50800 w 1037074"/>
              <a:gd name="connsiteY9" fmla="*/ 1752600 h 3540566"/>
              <a:gd name="connsiteX10" fmla="*/ 67733 w 1037074"/>
              <a:gd name="connsiteY10" fmla="*/ 1803400 h 3540566"/>
              <a:gd name="connsiteX11" fmla="*/ 76200 w 1037074"/>
              <a:gd name="connsiteY11" fmla="*/ 1871133 h 3540566"/>
              <a:gd name="connsiteX12" fmla="*/ 84666 w 1037074"/>
              <a:gd name="connsiteY12" fmla="*/ 2015067 h 3540566"/>
              <a:gd name="connsiteX13" fmla="*/ 93133 w 1037074"/>
              <a:gd name="connsiteY13" fmla="*/ 2040467 h 3540566"/>
              <a:gd name="connsiteX14" fmla="*/ 101600 w 1037074"/>
              <a:gd name="connsiteY14" fmla="*/ 2091267 h 3540566"/>
              <a:gd name="connsiteX15" fmla="*/ 127000 w 1037074"/>
              <a:gd name="connsiteY15" fmla="*/ 2159000 h 3540566"/>
              <a:gd name="connsiteX16" fmla="*/ 135466 w 1037074"/>
              <a:gd name="connsiteY16" fmla="*/ 2184400 h 3540566"/>
              <a:gd name="connsiteX17" fmla="*/ 152400 w 1037074"/>
              <a:gd name="connsiteY17" fmla="*/ 2218267 h 3540566"/>
              <a:gd name="connsiteX18" fmla="*/ 177800 w 1037074"/>
              <a:gd name="connsiteY18" fmla="*/ 2311400 h 3540566"/>
              <a:gd name="connsiteX19" fmla="*/ 186266 w 1037074"/>
              <a:gd name="connsiteY19" fmla="*/ 2336800 h 3540566"/>
              <a:gd name="connsiteX20" fmla="*/ 203200 w 1037074"/>
              <a:gd name="connsiteY20" fmla="*/ 2353733 h 3540566"/>
              <a:gd name="connsiteX21" fmla="*/ 237066 w 1037074"/>
              <a:gd name="connsiteY21" fmla="*/ 2396067 h 3540566"/>
              <a:gd name="connsiteX22" fmla="*/ 262466 w 1037074"/>
              <a:gd name="connsiteY22" fmla="*/ 2446867 h 3540566"/>
              <a:gd name="connsiteX23" fmla="*/ 279400 w 1037074"/>
              <a:gd name="connsiteY23" fmla="*/ 2463800 h 3540566"/>
              <a:gd name="connsiteX24" fmla="*/ 296333 w 1037074"/>
              <a:gd name="connsiteY24" fmla="*/ 2489200 h 3540566"/>
              <a:gd name="connsiteX25" fmla="*/ 355600 w 1037074"/>
              <a:gd name="connsiteY25" fmla="*/ 2573867 h 3540566"/>
              <a:gd name="connsiteX26" fmla="*/ 372533 w 1037074"/>
              <a:gd name="connsiteY26" fmla="*/ 2599267 h 3540566"/>
              <a:gd name="connsiteX27" fmla="*/ 414866 w 1037074"/>
              <a:gd name="connsiteY27" fmla="*/ 2675467 h 3540566"/>
              <a:gd name="connsiteX28" fmla="*/ 431800 w 1037074"/>
              <a:gd name="connsiteY28" fmla="*/ 2700867 h 3540566"/>
              <a:gd name="connsiteX29" fmla="*/ 440266 w 1037074"/>
              <a:gd name="connsiteY29" fmla="*/ 2726267 h 3540566"/>
              <a:gd name="connsiteX30" fmla="*/ 457200 w 1037074"/>
              <a:gd name="connsiteY30" fmla="*/ 2743200 h 3540566"/>
              <a:gd name="connsiteX31" fmla="*/ 474133 w 1037074"/>
              <a:gd name="connsiteY31" fmla="*/ 2794000 h 3540566"/>
              <a:gd name="connsiteX32" fmla="*/ 491066 w 1037074"/>
              <a:gd name="connsiteY32" fmla="*/ 2853267 h 3540566"/>
              <a:gd name="connsiteX33" fmla="*/ 508000 w 1037074"/>
              <a:gd name="connsiteY33" fmla="*/ 2912533 h 3540566"/>
              <a:gd name="connsiteX34" fmla="*/ 491066 w 1037074"/>
              <a:gd name="connsiteY34" fmla="*/ 3014133 h 3540566"/>
              <a:gd name="connsiteX35" fmla="*/ 474133 w 1037074"/>
              <a:gd name="connsiteY35" fmla="*/ 3031067 h 3540566"/>
              <a:gd name="connsiteX36" fmla="*/ 457200 w 1037074"/>
              <a:gd name="connsiteY36" fmla="*/ 3081867 h 3540566"/>
              <a:gd name="connsiteX37" fmla="*/ 474133 w 1037074"/>
              <a:gd name="connsiteY37" fmla="*/ 3191933 h 3540566"/>
              <a:gd name="connsiteX38" fmla="*/ 465666 w 1037074"/>
              <a:gd name="connsiteY38" fmla="*/ 3259667 h 3540566"/>
              <a:gd name="connsiteX39" fmla="*/ 448733 w 1037074"/>
              <a:gd name="connsiteY39" fmla="*/ 3344333 h 3540566"/>
              <a:gd name="connsiteX40" fmla="*/ 431800 w 1037074"/>
              <a:gd name="connsiteY40" fmla="*/ 3369733 h 3540566"/>
              <a:gd name="connsiteX41" fmla="*/ 397933 w 1037074"/>
              <a:gd name="connsiteY41" fmla="*/ 3403600 h 3540566"/>
              <a:gd name="connsiteX42" fmla="*/ 330200 w 1037074"/>
              <a:gd name="connsiteY42" fmla="*/ 3479800 h 3540566"/>
              <a:gd name="connsiteX43" fmla="*/ 338666 w 1037074"/>
              <a:gd name="connsiteY43" fmla="*/ 3530600 h 3540566"/>
              <a:gd name="connsiteX44" fmla="*/ 364066 w 1037074"/>
              <a:gd name="connsiteY44" fmla="*/ 3539067 h 3540566"/>
              <a:gd name="connsiteX45" fmla="*/ 491066 w 1037074"/>
              <a:gd name="connsiteY45" fmla="*/ 3530600 h 3540566"/>
              <a:gd name="connsiteX46" fmla="*/ 736600 w 1037074"/>
              <a:gd name="connsiteY46" fmla="*/ 3530600 h 3540566"/>
              <a:gd name="connsiteX47" fmla="*/ 753533 w 1037074"/>
              <a:gd name="connsiteY47" fmla="*/ 3479800 h 3540566"/>
              <a:gd name="connsiteX48" fmla="*/ 787400 w 1037074"/>
              <a:gd name="connsiteY48" fmla="*/ 3378200 h 3540566"/>
              <a:gd name="connsiteX49" fmla="*/ 821266 w 1037074"/>
              <a:gd name="connsiteY49" fmla="*/ 3369733 h 3540566"/>
              <a:gd name="connsiteX50" fmla="*/ 956733 w 1037074"/>
              <a:gd name="connsiteY50" fmla="*/ 3369733 h 3540566"/>
              <a:gd name="connsiteX51" fmla="*/ 982133 w 1037074"/>
              <a:gd name="connsiteY51" fmla="*/ 3352800 h 3540566"/>
              <a:gd name="connsiteX52" fmla="*/ 1007533 w 1037074"/>
              <a:gd name="connsiteY52" fmla="*/ 3302000 h 3540566"/>
              <a:gd name="connsiteX53" fmla="*/ 1024466 w 1037074"/>
              <a:gd name="connsiteY53" fmla="*/ 3276600 h 3540566"/>
              <a:gd name="connsiteX54" fmla="*/ 1024466 w 1037074"/>
              <a:gd name="connsiteY54" fmla="*/ 3115733 h 3540566"/>
              <a:gd name="connsiteX55" fmla="*/ 1007533 w 1037074"/>
              <a:gd name="connsiteY55" fmla="*/ 3081867 h 3540566"/>
              <a:gd name="connsiteX56" fmla="*/ 982133 w 1037074"/>
              <a:gd name="connsiteY56" fmla="*/ 3031067 h 3540566"/>
              <a:gd name="connsiteX57" fmla="*/ 973666 w 1037074"/>
              <a:gd name="connsiteY57" fmla="*/ 2997200 h 3540566"/>
              <a:gd name="connsiteX58" fmla="*/ 956733 w 1037074"/>
              <a:gd name="connsiteY58" fmla="*/ 2946400 h 3540566"/>
              <a:gd name="connsiteX59" fmla="*/ 965200 w 1037074"/>
              <a:gd name="connsiteY59" fmla="*/ 2904067 h 3540566"/>
              <a:gd name="connsiteX60" fmla="*/ 982133 w 1037074"/>
              <a:gd name="connsiteY60" fmla="*/ 2853267 h 3540566"/>
              <a:gd name="connsiteX61" fmla="*/ 973666 w 1037074"/>
              <a:gd name="connsiteY61" fmla="*/ 2802467 h 3540566"/>
              <a:gd name="connsiteX62" fmla="*/ 931333 w 1037074"/>
              <a:gd name="connsiteY62" fmla="*/ 2768600 h 3540566"/>
              <a:gd name="connsiteX63" fmla="*/ 872066 w 1037074"/>
              <a:gd name="connsiteY63" fmla="*/ 2751667 h 3540566"/>
              <a:gd name="connsiteX64" fmla="*/ 795866 w 1037074"/>
              <a:gd name="connsiteY64" fmla="*/ 2709333 h 3540566"/>
              <a:gd name="connsiteX65" fmla="*/ 745066 w 1037074"/>
              <a:gd name="connsiteY65" fmla="*/ 2658533 h 3540566"/>
              <a:gd name="connsiteX66" fmla="*/ 702733 w 1037074"/>
              <a:gd name="connsiteY66" fmla="*/ 2616200 h 3540566"/>
              <a:gd name="connsiteX67" fmla="*/ 694266 w 1037074"/>
              <a:gd name="connsiteY67" fmla="*/ 2590800 h 3540566"/>
              <a:gd name="connsiteX68" fmla="*/ 643466 w 1037074"/>
              <a:gd name="connsiteY68" fmla="*/ 2523067 h 3540566"/>
              <a:gd name="connsiteX69" fmla="*/ 626533 w 1037074"/>
              <a:gd name="connsiteY69" fmla="*/ 2455333 h 3540566"/>
              <a:gd name="connsiteX70" fmla="*/ 609600 w 1037074"/>
              <a:gd name="connsiteY70" fmla="*/ 2404533 h 3540566"/>
              <a:gd name="connsiteX71" fmla="*/ 592666 w 1037074"/>
              <a:gd name="connsiteY71" fmla="*/ 2379133 h 3540566"/>
              <a:gd name="connsiteX72" fmla="*/ 567266 w 1037074"/>
              <a:gd name="connsiteY72" fmla="*/ 2302933 h 3540566"/>
              <a:gd name="connsiteX73" fmla="*/ 558800 w 1037074"/>
              <a:gd name="connsiteY73" fmla="*/ 2277533 h 3540566"/>
              <a:gd name="connsiteX74" fmla="*/ 550333 w 1037074"/>
              <a:gd name="connsiteY74" fmla="*/ 2243667 h 3540566"/>
              <a:gd name="connsiteX75" fmla="*/ 541866 w 1037074"/>
              <a:gd name="connsiteY75" fmla="*/ 2218267 h 3540566"/>
              <a:gd name="connsiteX76" fmla="*/ 533400 w 1037074"/>
              <a:gd name="connsiteY76" fmla="*/ 2184400 h 3540566"/>
              <a:gd name="connsiteX77" fmla="*/ 524933 w 1037074"/>
              <a:gd name="connsiteY77" fmla="*/ 2142067 h 3540566"/>
              <a:gd name="connsiteX78" fmla="*/ 508000 w 1037074"/>
              <a:gd name="connsiteY78" fmla="*/ 2091267 h 3540566"/>
              <a:gd name="connsiteX79" fmla="*/ 491066 w 1037074"/>
              <a:gd name="connsiteY79" fmla="*/ 2065867 h 3540566"/>
              <a:gd name="connsiteX80" fmla="*/ 482600 w 1037074"/>
              <a:gd name="connsiteY80" fmla="*/ 2040467 h 3540566"/>
              <a:gd name="connsiteX81" fmla="*/ 482600 w 1037074"/>
              <a:gd name="connsiteY81" fmla="*/ 1854200 h 3540566"/>
              <a:gd name="connsiteX82" fmla="*/ 508000 w 1037074"/>
              <a:gd name="connsiteY82" fmla="*/ 1845733 h 3540566"/>
              <a:gd name="connsiteX83" fmla="*/ 567266 w 1037074"/>
              <a:gd name="connsiteY83" fmla="*/ 1769533 h 3540566"/>
              <a:gd name="connsiteX84" fmla="*/ 584200 w 1037074"/>
              <a:gd name="connsiteY84" fmla="*/ 1718733 h 3540566"/>
              <a:gd name="connsiteX85" fmla="*/ 575733 w 1037074"/>
              <a:gd name="connsiteY85" fmla="*/ 1210733 h 3540566"/>
              <a:gd name="connsiteX86" fmla="*/ 584200 w 1037074"/>
              <a:gd name="connsiteY86" fmla="*/ 1168400 h 3540566"/>
              <a:gd name="connsiteX87" fmla="*/ 609600 w 1037074"/>
              <a:gd name="connsiteY87" fmla="*/ 1151467 h 3540566"/>
              <a:gd name="connsiteX88" fmla="*/ 626533 w 1037074"/>
              <a:gd name="connsiteY88" fmla="*/ 1134533 h 3540566"/>
              <a:gd name="connsiteX89" fmla="*/ 618066 w 1037074"/>
              <a:gd name="connsiteY89" fmla="*/ 999067 h 3540566"/>
              <a:gd name="connsiteX90" fmla="*/ 601133 w 1037074"/>
              <a:gd name="connsiteY90" fmla="*/ 948267 h 3540566"/>
              <a:gd name="connsiteX91" fmla="*/ 592666 w 1037074"/>
              <a:gd name="connsiteY91" fmla="*/ 914400 h 3540566"/>
              <a:gd name="connsiteX92" fmla="*/ 584200 w 1037074"/>
              <a:gd name="connsiteY92" fmla="*/ 821267 h 3540566"/>
              <a:gd name="connsiteX93" fmla="*/ 575733 w 1037074"/>
              <a:gd name="connsiteY93" fmla="*/ 762000 h 3540566"/>
              <a:gd name="connsiteX94" fmla="*/ 567266 w 1037074"/>
              <a:gd name="connsiteY94" fmla="*/ 626533 h 3540566"/>
              <a:gd name="connsiteX95" fmla="*/ 541866 w 1037074"/>
              <a:gd name="connsiteY95" fmla="*/ 541867 h 3540566"/>
              <a:gd name="connsiteX96" fmla="*/ 533400 w 1037074"/>
              <a:gd name="connsiteY96" fmla="*/ 516467 h 3540566"/>
              <a:gd name="connsiteX97" fmla="*/ 516466 w 1037074"/>
              <a:gd name="connsiteY97" fmla="*/ 423333 h 3540566"/>
              <a:gd name="connsiteX98" fmla="*/ 499533 w 1037074"/>
              <a:gd name="connsiteY98" fmla="*/ 372533 h 3540566"/>
              <a:gd name="connsiteX99" fmla="*/ 474133 w 1037074"/>
              <a:gd name="connsiteY99" fmla="*/ 321733 h 3540566"/>
              <a:gd name="connsiteX100" fmla="*/ 457200 w 1037074"/>
              <a:gd name="connsiteY100" fmla="*/ 254000 h 3540566"/>
              <a:gd name="connsiteX101" fmla="*/ 448733 w 1037074"/>
              <a:gd name="connsiteY101" fmla="*/ 220133 h 3540566"/>
              <a:gd name="connsiteX102" fmla="*/ 431800 w 1037074"/>
              <a:gd name="connsiteY102" fmla="*/ 169333 h 3540566"/>
              <a:gd name="connsiteX103" fmla="*/ 406400 w 1037074"/>
              <a:gd name="connsiteY103" fmla="*/ 93133 h 3540566"/>
              <a:gd name="connsiteX104" fmla="*/ 397933 w 1037074"/>
              <a:gd name="connsiteY104" fmla="*/ 67733 h 3540566"/>
              <a:gd name="connsiteX105" fmla="*/ 338666 w 1037074"/>
              <a:gd name="connsiteY105" fmla="*/ 33867 h 3540566"/>
              <a:gd name="connsiteX106" fmla="*/ 321733 w 1037074"/>
              <a:gd name="connsiteY106" fmla="*/ 16933 h 3540566"/>
              <a:gd name="connsiteX107" fmla="*/ 270933 w 1037074"/>
              <a:gd name="connsiteY107" fmla="*/ 0 h 3540566"/>
              <a:gd name="connsiteX108" fmla="*/ 160866 w 1037074"/>
              <a:gd name="connsiteY108" fmla="*/ 8467 h 3540566"/>
              <a:gd name="connsiteX109" fmla="*/ 84666 w 1037074"/>
              <a:gd name="connsiteY109" fmla="*/ 42333 h 3540566"/>
              <a:gd name="connsiteX110" fmla="*/ 59266 w 1037074"/>
              <a:gd name="connsiteY110" fmla="*/ 50800 h 3540566"/>
              <a:gd name="connsiteX111" fmla="*/ 16933 w 1037074"/>
              <a:gd name="connsiteY111" fmla="*/ 84667 h 3540566"/>
              <a:gd name="connsiteX112" fmla="*/ 8466 w 1037074"/>
              <a:gd name="connsiteY112" fmla="*/ 127000 h 3540566"/>
              <a:gd name="connsiteX0" fmla="*/ 25117 w 1058108"/>
              <a:gd name="connsiteY0" fmla="*/ 770173 h 4193817"/>
              <a:gd name="connsiteX1" fmla="*/ 25117 w 1058108"/>
              <a:gd name="connsiteY1" fmla="*/ 770173 h 4193817"/>
              <a:gd name="connsiteX2" fmla="*/ 16651 w 1058108"/>
              <a:gd name="connsiteY2" fmla="*/ 854840 h 4193817"/>
              <a:gd name="connsiteX3" fmla="*/ 25117 w 1058108"/>
              <a:gd name="connsiteY3" fmla="*/ 880240 h 4193817"/>
              <a:gd name="connsiteX4" fmla="*/ 33584 w 1058108"/>
              <a:gd name="connsiteY4" fmla="*/ 1024173 h 4193817"/>
              <a:gd name="connsiteX5" fmla="*/ 50517 w 1058108"/>
              <a:gd name="connsiteY5" fmla="*/ 1295106 h 4193817"/>
              <a:gd name="connsiteX6" fmla="*/ 58984 w 1058108"/>
              <a:gd name="connsiteY6" fmla="*/ 1430573 h 4193817"/>
              <a:gd name="connsiteX7" fmla="*/ 42051 w 1058108"/>
              <a:gd name="connsiteY7" fmla="*/ 1955506 h 4193817"/>
              <a:gd name="connsiteX8" fmla="*/ 50517 w 1058108"/>
              <a:gd name="connsiteY8" fmla="*/ 2311106 h 4193817"/>
              <a:gd name="connsiteX9" fmla="*/ 67451 w 1058108"/>
              <a:gd name="connsiteY9" fmla="*/ 2395773 h 4193817"/>
              <a:gd name="connsiteX10" fmla="*/ 84384 w 1058108"/>
              <a:gd name="connsiteY10" fmla="*/ 2446573 h 4193817"/>
              <a:gd name="connsiteX11" fmla="*/ 92851 w 1058108"/>
              <a:gd name="connsiteY11" fmla="*/ 2514306 h 4193817"/>
              <a:gd name="connsiteX12" fmla="*/ 101317 w 1058108"/>
              <a:gd name="connsiteY12" fmla="*/ 2658240 h 4193817"/>
              <a:gd name="connsiteX13" fmla="*/ 109784 w 1058108"/>
              <a:gd name="connsiteY13" fmla="*/ 2683640 h 4193817"/>
              <a:gd name="connsiteX14" fmla="*/ 118251 w 1058108"/>
              <a:gd name="connsiteY14" fmla="*/ 2734440 h 4193817"/>
              <a:gd name="connsiteX15" fmla="*/ 143651 w 1058108"/>
              <a:gd name="connsiteY15" fmla="*/ 2802173 h 4193817"/>
              <a:gd name="connsiteX16" fmla="*/ 152117 w 1058108"/>
              <a:gd name="connsiteY16" fmla="*/ 2827573 h 4193817"/>
              <a:gd name="connsiteX17" fmla="*/ 169051 w 1058108"/>
              <a:gd name="connsiteY17" fmla="*/ 2861440 h 4193817"/>
              <a:gd name="connsiteX18" fmla="*/ 194451 w 1058108"/>
              <a:gd name="connsiteY18" fmla="*/ 2954573 h 4193817"/>
              <a:gd name="connsiteX19" fmla="*/ 202917 w 1058108"/>
              <a:gd name="connsiteY19" fmla="*/ 2979973 h 4193817"/>
              <a:gd name="connsiteX20" fmla="*/ 219851 w 1058108"/>
              <a:gd name="connsiteY20" fmla="*/ 2996906 h 4193817"/>
              <a:gd name="connsiteX21" fmla="*/ 253717 w 1058108"/>
              <a:gd name="connsiteY21" fmla="*/ 3039240 h 4193817"/>
              <a:gd name="connsiteX22" fmla="*/ 279117 w 1058108"/>
              <a:gd name="connsiteY22" fmla="*/ 3090040 h 4193817"/>
              <a:gd name="connsiteX23" fmla="*/ 296051 w 1058108"/>
              <a:gd name="connsiteY23" fmla="*/ 3106973 h 4193817"/>
              <a:gd name="connsiteX24" fmla="*/ 312984 w 1058108"/>
              <a:gd name="connsiteY24" fmla="*/ 3132373 h 4193817"/>
              <a:gd name="connsiteX25" fmla="*/ 372251 w 1058108"/>
              <a:gd name="connsiteY25" fmla="*/ 3217040 h 4193817"/>
              <a:gd name="connsiteX26" fmla="*/ 389184 w 1058108"/>
              <a:gd name="connsiteY26" fmla="*/ 3242440 h 4193817"/>
              <a:gd name="connsiteX27" fmla="*/ 431517 w 1058108"/>
              <a:gd name="connsiteY27" fmla="*/ 3318640 h 4193817"/>
              <a:gd name="connsiteX28" fmla="*/ 448451 w 1058108"/>
              <a:gd name="connsiteY28" fmla="*/ 3344040 h 4193817"/>
              <a:gd name="connsiteX29" fmla="*/ 456917 w 1058108"/>
              <a:gd name="connsiteY29" fmla="*/ 3369440 h 4193817"/>
              <a:gd name="connsiteX30" fmla="*/ 473851 w 1058108"/>
              <a:gd name="connsiteY30" fmla="*/ 3386373 h 4193817"/>
              <a:gd name="connsiteX31" fmla="*/ 490784 w 1058108"/>
              <a:gd name="connsiteY31" fmla="*/ 3437173 h 4193817"/>
              <a:gd name="connsiteX32" fmla="*/ 507717 w 1058108"/>
              <a:gd name="connsiteY32" fmla="*/ 3496440 h 4193817"/>
              <a:gd name="connsiteX33" fmla="*/ 524651 w 1058108"/>
              <a:gd name="connsiteY33" fmla="*/ 3555706 h 4193817"/>
              <a:gd name="connsiteX34" fmla="*/ 507717 w 1058108"/>
              <a:gd name="connsiteY34" fmla="*/ 3657306 h 4193817"/>
              <a:gd name="connsiteX35" fmla="*/ 490784 w 1058108"/>
              <a:gd name="connsiteY35" fmla="*/ 3674240 h 4193817"/>
              <a:gd name="connsiteX36" fmla="*/ 473851 w 1058108"/>
              <a:gd name="connsiteY36" fmla="*/ 3725040 h 4193817"/>
              <a:gd name="connsiteX37" fmla="*/ 490784 w 1058108"/>
              <a:gd name="connsiteY37" fmla="*/ 3835106 h 4193817"/>
              <a:gd name="connsiteX38" fmla="*/ 482317 w 1058108"/>
              <a:gd name="connsiteY38" fmla="*/ 3902840 h 4193817"/>
              <a:gd name="connsiteX39" fmla="*/ 465384 w 1058108"/>
              <a:gd name="connsiteY39" fmla="*/ 3987506 h 4193817"/>
              <a:gd name="connsiteX40" fmla="*/ 448451 w 1058108"/>
              <a:gd name="connsiteY40" fmla="*/ 4012906 h 4193817"/>
              <a:gd name="connsiteX41" fmla="*/ 414584 w 1058108"/>
              <a:gd name="connsiteY41" fmla="*/ 4046773 h 4193817"/>
              <a:gd name="connsiteX42" fmla="*/ 346851 w 1058108"/>
              <a:gd name="connsiteY42" fmla="*/ 4122973 h 4193817"/>
              <a:gd name="connsiteX43" fmla="*/ 355317 w 1058108"/>
              <a:gd name="connsiteY43" fmla="*/ 4173773 h 4193817"/>
              <a:gd name="connsiteX44" fmla="*/ 380717 w 1058108"/>
              <a:gd name="connsiteY44" fmla="*/ 4182240 h 4193817"/>
              <a:gd name="connsiteX45" fmla="*/ 507717 w 1058108"/>
              <a:gd name="connsiteY45" fmla="*/ 4173773 h 4193817"/>
              <a:gd name="connsiteX46" fmla="*/ 753251 w 1058108"/>
              <a:gd name="connsiteY46" fmla="*/ 4173773 h 4193817"/>
              <a:gd name="connsiteX47" fmla="*/ 770184 w 1058108"/>
              <a:gd name="connsiteY47" fmla="*/ 4122973 h 4193817"/>
              <a:gd name="connsiteX48" fmla="*/ 804051 w 1058108"/>
              <a:gd name="connsiteY48" fmla="*/ 4021373 h 4193817"/>
              <a:gd name="connsiteX49" fmla="*/ 837917 w 1058108"/>
              <a:gd name="connsiteY49" fmla="*/ 4012906 h 4193817"/>
              <a:gd name="connsiteX50" fmla="*/ 973384 w 1058108"/>
              <a:gd name="connsiteY50" fmla="*/ 4012906 h 4193817"/>
              <a:gd name="connsiteX51" fmla="*/ 998784 w 1058108"/>
              <a:gd name="connsiteY51" fmla="*/ 3995973 h 4193817"/>
              <a:gd name="connsiteX52" fmla="*/ 1024184 w 1058108"/>
              <a:gd name="connsiteY52" fmla="*/ 3945173 h 4193817"/>
              <a:gd name="connsiteX53" fmla="*/ 1041117 w 1058108"/>
              <a:gd name="connsiteY53" fmla="*/ 3919773 h 4193817"/>
              <a:gd name="connsiteX54" fmla="*/ 1041117 w 1058108"/>
              <a:gd name="connsiteY54" fmla="*/ 3758906 h 4193817"/>
              <a:gd name="connsiteX55" fmla="*/ 1024184 w 1058108"/>
              <a:gd name="connsiteY55" fmla="*/ 3725040 h 4193817"/>
              <a:gd name="connsiteX56" fmla="*/ 998784 w 1058108"/>
              <a:gd name="connsiteY56" fmla="*/ 3674240 h 4193817"/>
              <a:gd name="connsiteX57" fmla="*/ 990317 w 1058108"/>
              <a:gd name="connsiteY57" fmla="*/ 3640373 h 4193817"/>
              <a:gd name="connsiteX58" fmla="*/ 973384 w 1058108"/>
              <a:gd name="connsiteY58" fmla="*/ 3589573 h 4193817"/>
              <a:gd name="connsiteX59" fmla="*/ 981851 w 1058108"/>
              <a:gd name="connsiteY59" fmla="*/ 3547240 h 4193817"/>
              <a:gd name="connsiteX60" fmla="*/ 998784 w 1058108"/>
              <a:gd name="connsiteY60" fmla="*/ 3496440 h 4193817"/>
              <a:gd name="connsiteX61" fmla="*/ 990317 w 1058108"/>
              <a:gd name="connsiteY61" fmla="*/ 3445640 h 4193817"/>
              <a:gd name="connsiteX62" fmla="*/ 947984 w 1058108"/>
              <a:gd name="connsiteY62" fmla="*/ 3411773 h 4193817"/>
              <a:gd name="connsiteX63" fmla="*/ 888717 w 1058108"/>
              <a:gd name="connsiteY63" fmla="*/ 3394840 h 4193817"/>
              <a:gd name="connsiteX64" fmla="*/ 812517 w 1058108"/>
              <a:gd name="connsiteY64" fmla="*/ 3352506 h 4193817"/>
              <a:gd name="connsiteX65" fmla="*/ 761717 w 1058108"/>
              <a:gd name="connsiteY65" fmla="*/ 3301706 h 4193817"/>
              <a:gd name="connsiteX66" fmla="*/ 719384 w 1058108"/>
              <a:gd name="connsiteY66" fmla="*/ 3259373 h 4193817"/>
              <a:gd name="connsiteX67" fmla="*/ 710917 w 1058108"/>
              <a:gd name="connsiteY67" fmla="*/ 3233973 h 4193817"/>
              <a:gd name="connsiteX68" fmla="*/ 660117 w 1058108"/>
              <a:gd name="connsiteY68" fmla="*/ 3166240 h 4193817"/>
              <a:gd name="connsiteX69" fmla="*/ 643184 w 1058108"/>
              <a:gd name="connsiteY69" fmla="*/ 3098506 h 4193817"/>
              <a:gd name="connsiteX70" fmla="*/ 626251 w 1058108"/>
              <a:gd name="connsiteY70" fmla="*/ 3047706 h 4193817"/>
              <a:gd name="connsiteX71" fmla="*/ 609317 w 1058108"/>
              <a:gd name="connsiteY71" fmla="*/ 3022306 h 4193817"/>
              <a:gd name="connsiteX72" fmla="*/ 583917 w 1058108"/>
              <a:gd name="connsiteY72" fmla="*/ 2946106 h 4193817"/>
              <a:gd name="connsiteX73" fmla="*/ 575451 w 1058108"/>
              <a:gd name="connsiteY73" fmla="*/ 2920706 h 4193817"/>
              <a:gd name="connsiteX74" fmla="*/ 566984 w 1058108"/>
              <a:gd name="connsiteY74" fmla="*/ 2886840 h 4193817"/>
              <a:gd name="connsiteX75" fmla="*/ 558517 w 1058108"/>
              <a:gd name="connsiteY75" fmla="*/ 2861440 h 4193817"/>
              <a:gd name="connsiteX76" fmla="*/ 550051 w 1058108"/>
              <a:gd name="connsiteY76" fmla="*/ 2827573 h 4193817"/>
              <a:gd name="connsiteX77" fmla="*/ 541584 w 1058108"/>
              <a:gd name="connsiteY77" fmla="*/ 2785240 h 4193817"/>
              <a:gd name="connsiteX78" fmla="*/ 524651 w 1058108"/>
              <a:gd name="connsiteY78" fmla="*/ 2734440 h 4193817"/>
              <a:gd name="connsiteX79" fmla="*/ 507717 w 1058108"/>
              <a:gd name="connsiteY79" fmla="*/ 2709040 h 4193817"/>
              <a:gd name="connsiteX80" fmla="*/ 499251 w 1058108"/>
              <a:gd name="connsiteY80" fmla="*/ 2683640 h 4193817"/>
              <a:gd name="connsiteX81" fmla="*/ 499251 w 1058108"/>
              <a:gd name="connsiteY81" fmla="*/ 2497373 h 4193817"/>
              <a:gd name="connsiteX82" fmla="*/ 524651 w 1058108"/>
              <a:gd name="connsiteY82" fmla="*/ 2488906 h 4193817"/>
              <a:gd name="connsiteX83" fmla="*/ 583917 w 1058108"/>
              <a:gd name="connsiteY83" fmla="*/ 2412706 h 4193817"/>
              <a:gd name="connsiteX84" fmla="*/ 600851 w 1058108"/>
              <a:gd name="connsiteY84" fmla="*/ 2361906 h 4193817"/>
              <a:gd name="connsiteX85" fmla="*/ 592384 w 1058108"/>
              <a:gd name="connsiteY85" fmla="*/ 1853906 h 4193817"/>
              <a:gd name="connsiteX86" fmla="*/ 600851 w 1058108"/>
              <a:gd name="connsiteY86" fmla="*/ 1811573 h 4193817"/>
              <a:gd name="connsiteX87" fmla="*/ 626251 w 1058108"/>
              <a:gd name="connsiteY87" fmla="*/ 1794640 h 4193817"/>
              <a:gd name="connsiteX88" fmla="*/ 643184 w 1058108"/>
              <a:gd name="connsiteY88" fmla="*/ 1777706 h 4193817"/>
              <a:gd name="connsiteX89" fmla="*/ 634717 w 1058108"/>
              <a:gd name="connsiteY89" fmla="*/ 1642240 h 4193817"/>
              <a:gd name="connsiteX90" fmla="*/ 617784 w 1058108"/>
              <a:gd name="connsiteY90" fmla="*/ 1591440 h 4193817"/>
              <a:gd name="connsiteX91" fmla="*/ 609317 w 1058108"/>
              <a:gd name="connsiteY91" fmla="*/ 1557573 h 4193817"/>
              <a:gd name="connsiteX92" fmla="*/ 600851 w 1058108"/>
              <a:gd name="connsiteY92" fmla="*/ 1464440 h 4193817"/>
              <a:gd name="connsiteX93" fmla="*/ 592384 w 1058108"/>
              <a:gd name="connsiteY93" fmla="*/ 1405173 h 4193817"/>
              <a:gd name="connsiteX94" fmla="*/ 583917 w 1058108"/>
              <a:gd name="connsiteY94" fmla="*/ 1269706 h 4193817"/>
              <a:gd name="connsiteX95" fmla="*/ 558517 w 1058108"/>
              <a:gd name="connsiteY95" fmla="*/ 1185040 h 4193817"/>
              <a:gd name="connsiteX96" fmla="*/ 550051 w 1058108"/>
              <a:gd name="connsiteY96" fmla="*/ 1159640 h 4193817"/>
              <a:gd name="connsiteX97" fmla="*/ 533117 w 1058108"/>
              <a:gd name="connsiteY97" fmla="*/ 1066506 h 4193817"/>
              <a:gd name="connsiteX98" fmla="*/ 516184 w 1058108"/>
              <a:gd name="connsiteY98" fmla="*/ 1015706 h 4193817"/>
              <a:gd name="connsiteX99" fmla="*/ 490784 w 1058108"/>
              <a:gd name="connsiteY99" fmla="*/ 964906 h 4193817"/>
              <a:gd name="connsiteX100" fmla="*/ 473851 w 1058108"/>
              <a:gd name="connsiteY100" fmla="*/ 897173 h 4193817"/>
              <a:gd name="connsiteX101" fmla="*/ 465384 w 1058108"/>
              <a:gd name="connsiteY101" fmla="*/ 863306 h 4193817"/>
              <a:gd name="connsiteX102" fmla="*/ 448451 w 1058108"/>
              <a:gd name="connsiteY102" fmla="*/ 812506 h 4193817"/>
              <a:gd name="connsiteX103" fmla="*/ 423051 w 1058108"/>
              <a:gd name="connsiteY103" fmla="*/ 736306 h 4193817"/>
              <a:gd name="connsiteX104" fmla="*/ 414584 w 1058108"/>
              <a:gd name="connsiteY104" fmla="*/ 710906 h 4193817"/>
              <a:gd name="connsiteX105" fmla="*/ 355317 w 1058108"/>
              <a:gd name="connsiteY105" fmla="*/ 677040 h 4193817"/>
              <a:gd name="connsiteX106" fmla="*/ 338384 w 1058108"/>
              <a:gd name="connsiteY106" fmla="*/ 660106 h 4193817"/>
              <a:gd name="connsiteX107" fmla="*/ 287584 w 1058108"/>
              <a:gd name="connsiteY107" fmla="*/ 643173 h 4193817"/>
              <a:gd name="connsiteX108" fmla="*/ 18344 w 1058108"/>
              <a:gd name="connsiteY108" fmla="*/ 1411 h 4193817"/>
              <a:gd name="connsiteX109" fmla="*/ 177517 w 1058108"/>
              <a:gd name="connsiteY109" fmla="*/ 651640 h 4193817"/>
              <a:gd name="connsiteX110" fmla="*/ 101317 w 1058108"/>
              <a:gd name="connsiteY110" fmla="*/ 685506 h 4193817"/>
              <a:gd name="connsiteX111" fmla="*/ 75917 w 1058108"/>
              <a:gd name="connsiteY111" fmla="*/ 693973 h 4193817"/>
              <a:gd name="connsiteX112" fmla="*/ 33584 w 1058108"/>
              <a:gd name="connsiteY112" fmla="*/ 727840 h 4193817"/>
              <a:gd name="connsiteX113" fmla="*/ 25117 w 1058108"/>
              <a:gd name="connsiteY113" fmla="*/ 770173 h 4193817"/>
              <a:gd name="connsiteX0" fmla="*/ 44167 w 1077158"/>
              <a:gd name="connsiteY0" fmla="*/ 794398 h 4218042"/>
              <a:gd name="connsiteX1" fmla="*/ 44167 w 1077158"/>
              <a:gd name="connsiteY1" fmla="*/ 794398 h 4218042"/>
              <a:gd name="connsiteX2" fmla="*/ 35701 w 1077158"/>
              <a:gd name="connsiteY2" fmla="*/ 879065 h 4218042"/>
              <a:gd name="connsiteX3" fmla="*/ 44167 w 1077158"/>
              <a:gd name="connsiteY3" fmla="*/ 904465 h 4218042"/>
              <a:gd name="connsiteX4" fmla="*/ 52634 w 1077158"/>
              <a:gd name="connsiteY4" fmla="*/ 1048398 h 4218042"/>
              <a:gd name="connsiteX5" fmla="*/ 69567 w 1077158"/>
              <a:gd name="connsiteY5" fmla="*/ 1319331 h 4218042"/>
              <a:gd name="connsiteX6" fmla="*/ 78034 w 1077158"/>
              <a:gd name="connsiteY6" fmla="*/ 1454798 h 4218042"/>
              <a:gd name="connsiteX7" fmla="*/ 61101 w 1077158"/>
              <a:gd name="connsiteY7" fmla="*/ 1979731 h 4218042"/>
              <a:gd name="connsiteX8" fmla="*/ 69567 w 1077158"/>
              <a:gd name="connsiteY8" fmla="*/ 2335331 h 4218042"/>
              <a:gd name="connsiteX9" fmla="*/ 86501 w 1077158"/>
              <a:gd name="connsiteY9" fmla="*/ 2419998 h 4218042"/>
              <a:gd name="connsiteX10" fmla="*/ 103434 w 1077158"/>
              <a:gd name="connsiteY10" fmla="*/ 2470798 h 4218042"/>
              <a:gd name="connsiteX11" fmla="*/ 111901 w 1077158"/>
              <a:gd name="connsiteY11" fmla="*/ 2538531 h 4218042"/>
              <a:gd name="connsiteX12" fmla="*/ 120367 w 1077158"/>
              <a:gd name="connsiteY12" fmla="*/ 2682465 h 4218042"/>
              <a:gd name="connsiteX13" fmla="*/ 128834 w 1077158"/>
              <a:gd name="connsiteY13" fmla="*/ 2707865 h 4218042"/>
              <a:gd name="connsiteX14" fmla="*/ 137301 w 1077158"/>
              <a:gd name="connsiteY14" fmla="*/ 2758665 h 4218042"/>
              <a:gd name="connsiteX15" fmla="*/ 162701 w 1077158"/>
              <a:gd name="connsiteY15" fmla="*/ 2826398 h 4218042"/>
              <a:gd name="connsiteX16" fmla="*/ 171167 w 1077158"/>
              <a:gd name="connsiteY16" fmla="*/ 2851798 h 4218042"/>
              <a:gd name="connsiteX17" fmla="*/ 188101 w 1077158"/>
              <a:gd name="connsiteY17" fmla="*/ 2885665 h 4218042"/>
              <a:gd name="connsiteX18" fmla="*/ 213501 w 1077158"/>
              <a:gd name="connsiteY18" fmla="*/ 2978798 h 4218042"/>
              <a:gd name="connsiteX19" fmla="*/ 221967 w 1077158"/>
              <a:gd name="connsiteY19" fmla="*/ 3004198 h 4218042"/>
              <a:gd name="connsiteX20" fmla="*/ 238901 w 1077158"/>
              <a:gd name="connsiteY20" fmla="*/ 3021131 h 4218042"/>
              <a:gd name="connsiteX21" fmla="*/ 272767 w 1077158"/>
              <a:gd name="connsiteY21" fmla="*/ 3063465 h 4218042"/>
              <a:gd name="connsiteX22" fmla="*/ 298167 w 1077158"/>
              <a:gd name="connsiteY22" fmla="*/ 3114265 h 4218042"/>
              <a:gd name="connsiteX23" fmla="*/ 315101 w 1077158"/>
              <a:gd name="connsiteY23" fmla="*/ 3131198 h 4218042"/>
              <a:gd name="connsiteX24" fmla="*/ 332034 w 1077158"/>
              <a:gd name="connsiteY24" fmla="*/ 3156598 h 4218042"/>
              <a:gd name="connsiteX25" fmla="*/ 391301 w 1077158"/>
              <a:gd name="connsiteY25" fmla="*/ 3241265 h 4218042"/>
              <a:gd name="connsiteX26" fmla="*/ 408234 w 1077158"/>
              <a:gd name="connsiteY26" fmla="*/ 3266665 h 4218042"/>
              <a:gd name="connsiteX27" fmla="*/ 450567 w 1077158"/>
              <a:gd name="connsiteY27" fmla="*/ 3342865 h 4218042"/>
              <a:gd name="connsiteX28" fmla="*/ 467501 w 1077158"/>
              <a:gd name="connsiteY28" fmla="*/ 3368265 h 4218042"/>
              <a:gd name="connsiteX29" fmla="*/ 475967 w 1077158"/>
              <a:gd name="connsiteY29" fmla="*/ 3393665 h 4218042"/>
              <a:gd name="connsiteX30" fmla="*/ 492901 w 1077158"/>
              <a:gd name="connsiteY30" fmla="*/ 3410598 h 4218042"/>
              <a:gd name="connsiteX31" fmla="*/ 509834 w 1077158"/>
              <a:gd name="connsiteY31" fmla="*/ 3461398 h 4218042"/>
              <a:gd name="connsiteX32" fmla="*/ 526767 w 1077158"/>
              <a:gd name="connsiteY32" fmla="*/ 3520665 h 4218042"/>
              <a:gd name="connsiteX33" fmla="*/ 543701 w 1077158"/>
              <a:gd name="connsiteY33" fmla="*/ 3579931 h 4218042"/>
              <a:gd name="connsiteX34" fmla="*/ 526767 w 1077158"/>
              <a:gd name="connsiteY34" fmla="*/ 3681531 h 4218042"/>
              <a:gd name="connsiteX35" fmla="*/ 509834 w 1077158"/>
              <a:gd name="connsiteY35" fmla="*/ 3698465 h 4218042"/>
              <a:gd name="connsiteX36" fmla="*/ 492901 w 1077158"/>
              <a:gd name="connsiteY36" fmla="*/ 3749265 h 4218042"/>
              <a:gd name="connsiteX37" fmla="*/ 509834 w 1077158"/>
              <a:gd name="connsiteY37" fmla="*/ 3859331 h 4218042"/>
              <a:gd name="connsiteX38" fmla="*/ 501367 w 1077158"/>
              <a:gd name="connsiteY38" fmla="*/ 3927065 h 4218042"/>
              <a:gd name="connsiteX39" fmla="*/ 484434 w 1077158"/>
              <a:gd name="connsiteY39" fmla="*/ 4011731 h 4218042"/>
              <a:gd name="connsiteX40" fmla="*/ 467501 w 1077158"/>
              <a:gd name="connsiteY40" fmla="*/ 4037131 h 4218042"/>
              <a:gd name="connsiteX41" fmla="*/ 433634 w 1077158"/>
              <a:gd name="connsiteY41" fmla="*/ 4070998 h 4218042"/>
              <a:gd name="connsiteX42" fmla="*/ 365901 w 1077158"/>
              <a:gd name="connsiteY42" fmla="*/ 4147198 h 4218042"/>
              <a:gd name="connsiteX43" fmla="*/ 374367 w 1077158"/>
              <a:gd name="connsiteY43" fmla="*/ 4197998 h 4218042"/>
              <a:gd name="connsiteX44" fmla="*/ 399767 w 1077158"/>
              <a:gd name="connsiteY44" fmla="*/ 4206465 h 4218042"/>
              <a:gd name="connsiteX45" fmla="*/ 526767 w 1077158"/>
              <a:gd name="connsiteY45" fmla="*/ 4197998 h 4218042"/>
              <a:gd name="connsiteX46" fmla="*/ 772301 w 1077158"/>
              <a:gd name="connsiteY46" fmla="*/ 4197998 h 4218042"/>
              <a:gd name="connsiteX47" fmla="*/ 789234 w 1077158"/>
              <a:gd name="connsiteY47" fmla="*/ 4147198 h 4218042"/>
              <a:gd name="connsiteX48" fmla="*/ 823101 w 1077158"/>
              <a:gd name="connsiteY48" fmla="*/ 4045598 h 4218042"/>
              <a:gd name="connsiteX49" fmla="*/ 856967 w 1077158"/>
              <a:gd name="connsiteY49" fmla="*/ 4037131 h 4218042"/>
              <a:gd name="connsiteX50" fmla="*/ 992434 w 1077158"/>
              <a:gd name="connsiteY50" fmla="*/ 4037131 h 4218042"/>
              <a:gd name="connsiteX51" fmla="*/ 1017834 w 1077158"/>
              <a:gd name="connsiteY51" fmla="*/ 4020198 h 4218042"/>
              <a:gd name="connsiteX52" fmla="*/ 1043234 w 1077158"/>
              <a:gd name="connsiteY52" fmla="*/ 3969398 h 4218042"/>
              <a:gd name="connsiteX53" fmla="*/ 1060167 w 1077158"/>
              <a:gd name="connsiteY53" fmla="*/ 3943998 h 4218042"/>
              <a:gd name="connsiteX54" fmla="*/ 1060167 w 1077158"/>
              <a:gd name="connsiteY54" fmla="*/ 3783131 h 4218042"/>
              <a:gd name="connsiteX55" fmla="*/ 1043234 w 1077158"/>
              <a:gd name="connsiteY55" fmla="*/ 3749265 h 4218042"/>
              <a:gd name="connsiteX56" fmla="*/ 1017834 w 1077158"/>
              <a:gd name="connsiteY56" fmla="*/ 3698465 h 4218042"/>
              <a:gd name="connsiteX57" fmla="*/ 1009367 w 1077158"/>
              <a:gd name="connsiteY57" fmla="*/ 3664598 h 4218042"/>
              <a:gd name="connsiteX58" fmla="*/ 992434 w 1077158"/>
              <a:gd name="connsiteY58" fmla="*/ 3613798 h 4218042"/>
              <a:gd name="connsiteX59" fmla="*/ 1000901 w 1077158"/>
              <a:gd name="connsiteY59" fmla="*/ 3571465 h 4218042"/>
              <a:gd name="connsiteX60" fmla="*/ 1017834 w 1077158"/>
              <a:gd name="connsiteY60" fmla="*/ 3520665 h 4218042"/>
              <a:gd name="connsiteX61" fmla="*/ 1009367 w 1077158"/>
              <a:gd name="connsiteY61" fmla="*/ 3469865 h 4218042"/>
              <a:gd name="connsiteX62" fmla="*/ 967034 w 1077158"/>
              <a:gd name="connsiteY62" fmla="*/ 3435998 h 4218042"/>
              <a:gd name="connsiteX63" fmla="*/ 907767 w 1077158"/>
              <a:gd name="connsiteY63" fmla="*/ 3419065 h 4218042"/>
              <a:gd name="connsiteX64" fmla="*/ 831567 w 1077158"/>
              <a:gd name="connsiteY64" fmla="*/ 3376731 h 4218042"/>
              <a:gd name="connsiteX65" fmla="*/ 780767 w 1077158"/>
              <a:gd name="connsiteY65" fmla="*/ 3325931 h 4218042"/>
              <a:gd name="connsiteX66" fmla="*/ 738434 w 1077158"/>
              <a:gd name="connsiteY66" fmla="*/ 3283598 h 4218042"/>
              <a:gd name="connsiteX67" fmla="*/ 729967 w 1077158"/>
              <a:gd name="connsiteY67" fmla="*/ 3258198 h 4218042"/>
              <a:gd name="connsiteX68" fmla="*/ 679167 w 1077158"/>
              <a:gd name="connsiteY68" fmla="*/ 3190465 h 4218042"/>
              <a:gd name="connsiteX69" fmla="*/ 662234 w 1077158"/>
              <a:gd name="connsiteY69" fmla="*/ 3122731 h 4218042"/>
              <a:gd name="connsiteX70" fmla="*/ 645301 w 1077158"/>
              <a:gd name="connsiteY70" fmla="*/ 3071931 h 4218042"/>
              <a:gd name="connsiteX71" fmla="*/ 628367 w 1077158"/>
              <a:gd name="connsiteY71" fmla="*/ 3046531 h 4218042"/>
              <a:gd name="connsiteX72" fmla="*/ 602967 w 1077158"/>
              <a:gd name="connsiteY72" fmla="*/ 2970331 h 4218042"/>
              <a:gd name="connsiteX73" fmla="*/ 594501 w 1077158"/>
              <a:gd name="connsiteY73" fmla="*/ 2944931 h 4218042"/>
              <a:gd name="connsiteX74" fmla="*/ 586034 w 1077158"/>
              <a:gd name="connsiteY74" fmla="*/ 2911065 h 4218042"/>
              <a:gd name="connsiteX75" fmla="*/ 577567 w 1077158"/>
              <a:gd name="connsiteY75" fmla="*/ 2885665 h 4218042"/>
              <a:gd name="connsiteX76" fmla="*/ 569101 w 1077158"/>
              <a:gd name="connsiteY76" fmla="*/ 2851798 h 4218042"/>
              <a:gd name="connsiteX77" fmla="*/ 560634 w 1077158"/>
              <a:gd name="connsiteY77" fmla="*/ 2809465 h 4218042"/>
              <a:gd name="connsiteX78" fmla="*/ 543701 w 1077158"/>
              <a:gd name="connsiteY78" fmla="*/ 2758665 h 4218042"/>
              <a:gd name="connsiteX79" fmla="*/ 526767 w 1077158"/>
              <a:gd name="connsiteY79" fmla="*/ 2733265 h 4218042"/>
              <a:gd name="connsiteX80" fmla="*/ 518301 w 1077158"/>
              <a:gd name="connsiteY80" fmla="*/ 2707865 h 4218042"/>
              <a:gd name="connsiteX81" fmla="*/ 518301 w 1077158"/>
              <a:gd name="connsiteY81" fmla="*/ 2521598 h 4218042"/>
              <a:gd name="connsiteX82" fmla="*/ 543701 w 1077158"/>
              <a:gd name="connsiteY82" fmla="*/ 2513131 h 4218042"/>
              <a:gd name="connsiteX83" fmla="*/ 602967 w 1077158"/>
              <a:gd name="connsiteY83" fmla="*/ 2436931 h 4218042"/>
              <a:gd name="connsiteX84" fmla="*/ 619901 w 1077158"/>
              <a:gd name="connsiteY84" fmla="*/ 2386131 h 4218042"/>
              <a:gd name="connsiteX85" fmla="*/ 611434 w 1077158"/>
              <a:gd name="connsiteY85" fmla="*/ 1878131 h 4218042"/>
              <a:gd name="connsiteX86" fmla="*/ 619901 w 1077158"/>
              <a:gd name="connsiteY86" fmla="*/ 1835798 h 4218042"/>
              <a:gd name="connsiteX87" fmla="*/ 645301 w 1077158"/>
              <a:gd name="connsiteY87" fmla="*/ 1818865 h 4218042"/>
              <a:gd name="connsiteX88" fmla="*/ 662234 w 1077158"/>
              <a:gd name="connsiteY88" fmla="*/ 1801931 h 4218042"/>
              <a:gd name="connsiteX89" fmla="*/ 653767 w 1077158"/>
              <a:gd name="connsiteY89" fmla="*/ 1666465 h 4218042"/>
              <a:gd name="connsiteX90" fmla="*/ 636834 w 1077158"/>
              <a:gd name="connsiteY90" fmla="*/ 1615665 h 4218042"/>
              <a:gd name="connsiteX91" fmla="*/ 628367 w 1077158"/>
              <a:gd name="connsiteY91" fmla="*/ 1581798 h 4218042"/>
              <a:gd name="connsiteX92" fmla="*/ 619901 w 1077158"/>
              <a:gd name="connsiteY92" fmla="*/ 1488665 h 4218042"/>
              <a:gd name="connsiteX93" fmla="*/ 611434 w 1077158"/>
              <a:gd name="connsiteY93" fmla="*/ 1429398 h 4218042"/>
              <a:gd name="connsiteX94" fmla="*/ 602967 w 1077158"/>
              <a:gd name="connsiteY94" fmla="*/ 1293931 h 4218042"/>
              <a:gd name="connsiteX95" fmla="*/ 577567 w 1077158"/>
              <a:gd name="connsiteY95" fmla="*/ 1209265 h 4218042"/>
              <a:gd name="connsiteX96" fmla="*/ 569101 w 1077158"/>
              <a:gd name="connsiteY96" fmla="*/ 1183865 h 4218042"/>
              <a:gd name="connsiteX97" fmla="*/ 552167 w 1077158"/>
              <a:gd name="connsiteY97" fmla="*/ 1090731 h 4218042"/>
              <a:gd name="connsiteX98" fmla="*/ 535234 w 1077158"/>
              <a:gd name="connsiteY98" fmla="*/ 1039931 h 4218042"/>
              <a:gd name="connsiteX99" fmla="*/ 509834 w 1077158"/>
              <a:gd name="connsiteY99" fmla="*/ 989131 h 4218042"/>
              <a:gd name="connsiteX100" fmla="*/ 492901 w 1077158"/>
              <a:gd name="connsiteY100" fmla="*/ 921398 h 4218042"/>
              <a:gd name="connsiteX101" fmla="*/ 484434 w 1077158"/>
              <a:gd name="connsiteY101" fmla="*/ 887531 h 4218042"/>
              <a:gd name="connsiteX102" fmla="*/ 467501 w 1077158"/>
              <a:gd name="connsiteY102" fmla="*/ 836731 h 4218042"/>
              <a:gd name="connsiteX103" fmla="*/ 442101 w 1077158"/>
              <a:gd name="connsiteY103" fmla="*/ 760531 h 4218042"/>
              <a:gd name="connsiteX104" fmla="*/ 433634 w 1077158"/>
              <a:gd name="connsiteY104" fmla="*/ 735131 h 4218042"/>
              <a:gd name="connsiteX105" fmla="*/ 374367 w 1077158"/>
              <a:gd name="connsiteY105" fmla="*/ 701265 h 4218042"/>
              <a:gd name="connsiteX106" fmla="*/ 357434 w 1077158"/>
              <a:gd name="connsiteY106" fmla="*/ 684331 h 4218042"/>
              <a:gd name="connsiteX107" fmla="*/ 306634 w 1077158"/>
              <a:gd name="connsiteY107" fmla="*/ 667398 h 4218042"/>
              <a:gd name="connsiteX108" fmla="*/ 37394 w 1077158"/>
              <a:gd name="connsiteY108" fmla="*/ 25636 h 4218042"/>
              <a:gd name="connsiteX109" fmla="*/ 82267 w 1077158"/>
              <a:gd name="connsiteY109" fmla="*/ 513580 h 4218042"/>
              <a:gd name="connsiteX110" fmla="*/ 120367 w 1077158"/>
              <a:gd name="connsiteY110" fmla="*/ 709731 h 4218042"/>
              <a:gd name="connsiteX111" fmla="*/ 94967 w 1077158"/>
              <a:gd name="connsiteY111" fmla="*/ 718198 h 4218042"/>
              <a:gd name="connsiteX112" fmla="*/ 52634 w 1077158"/>
              <a:gd name="connsiteY112" fmla="*/ 752065 h 4218042"/>
              <a:gd name="connsiteX113" fmla="*/ 44167 w 1077158"/>
              <a:gd name="connsiteY113" fmla="*/ 794398 h 4218042"/>
              <a:gd name="connsiteX0" fmla="*/ 44167 w 1077158"/>
              <a:gd name="connsiteY0" fmla="*/ 794398 h 4218042"/>
              <a:gd name="connsiteX1" fmla="*/ 44167 w 1077158"/>
              <a:gd name="connsiteY1" fmla="*/ 794398 h 4218042"/>
              <a:gd name="connsiteX2" fmla="*/ 35701 w 1077158"/>
              <a:gd name="connsiteY2" fmla="*/ 879065 h 4218042"/>
              <a:gd name="connsiteX3" fmla="*/ 44167 w 1077158"/>
              <a:gd name="connsiteY3" fmla="*/ 904465 h 4218042"/>
              <a:gd name="connsiteX4" fmla="*/ 52634 w 1077158"/>
              <a:gd name="connsiteY4" fmla="*/ 1048398 h 4218042"/>
              <a:gd name="connsiteX5" fmla="*/ 69567 w 1077158"/>
              <a:gd name="connsiteY5" fmla="*/ 1319331 h 4218042"/>
              <a:gd name="connsiteX6" fmla="*/ 78034 w 1077158"/>
              <a:gd name="connsiteY6" fmla="*/ 1454798 h 4218042"/>
              <a:gd name="connsiteX7" fmla="*/ 61101 w 1077158"/>
              <a:gd name="connsiteY7" fmla="*/ 1979731 h 4218042"/>
              <a:gd name="connsiteX8" fmla="*/ 69567 w 1077158"/>
              <a:gd name="connsiteY8" fmla="*/ 2335331 h 4218042"/>
              <a:gd name="connsiteX9" fmla="*/ 86501 w 1077158"/>
              <a:gd name="connsiteY9" fmla="*/ 2419998 h 4218042"/>
              <a:gd name="connsiteX10" fmla="*/ 103434 w 1077158"/>
              <a:gd name="connsiteY10" fmla="*/ 2470798 h 4218042"/>
              <a:gd name="connsiteX11" fmla="*/ 111901 w 1077158"/>
              <a:gd name="connsiteY11" fmla="*/ 2538531 h 4218042"/>
              <a:gd name="connsiteX12" fmla="*/ 120367 w 1077158"/>
              <a:gd name="connsiteY12" fmla="*/ 2682465 h 4218042"/>
              <a:gd name="connsiteX13" fmla="*/ 128834 w 1077158"/>
              <a:gd name="connsiteY13" fmla="*/ 2707865 h 4218042"/>
              <a:gd name="connsiteX14" fmla="*/ 137301 w 1077158"/>
              <a:gd name="connsiteY14" fmla="*/ 2758665 h 4218042"/>
              <a:gd name="connsiteX15" fmla="*/ 162701 w 1077158"/>
              <a:gd name="connsiteY15" fmla="*/ 2826398 h 4218042"/>
              <a:gd name="connsiteX16" fmla="*/ 171167 w 1077158"/>
              <a:gd name="connsiteY16" fmla="*/ 2851798 h 4218042"/>
              <a:gd name="connsiteX17" fmla="*/ 188101 w 1077158"/>
              <a:gd name="connsiteY17" fmla="*/ 2885665 h 4218042"/>
              <a:gd name="connsiteX18" fmla="*/ 213501 w 1077158"/>
              <a:gd name="connsiteY18" fmla="*/ 2978798 h 4218042"/>
              <a:gd name="connsiteX19" fmla="*/ 221967 w 1077158"/>
              <a:gd name="connsiteY19" fmla="*/ 3004198 h 4218042"/>
              <a:gd name="connsiteX20" fmla="*/ 238901 w 1077158"/>
              <a:gd name="connsiteY20" fmla="*/ 3021131 h 4218042"/>
              <a:gd name="connsiteX21" fmla="*/ 272767 w 1077158"/>
              <a:gd name="connsiteY21" fmla="*/ 3063465 h 4218042"/>
              <a:gd name="connsiteX22" fmla="*/ 298167 w 1077158"/>
              <a:gd name="connsiteY22" fmla="*/ 3114265 h 4218042"/>
              <a:gd name="connsiteX23" fmla="*/ 315101 w 1077158"/>
              <a:gd name="connsiteY23" fmla="*/ 3131198 h 4218042"/>
              <a:gd name="connsiteX24" fmla="*/ 332034 w 1077158"/>
              <a:gd name="connsiteY24" fmla="*/ 3156598 h 4218042"/>
              <a:gd name="connsiteX25" fmla="*/ 391301 w 1077158"/>
              <a:gd name="connsiteY25" fmla="*/ 3241265 h 4218042"/>
              <a:gd name="connsiteX26" fmla="*/ 408234 w 1077158"/>
              <a:gd name="connsiteY26" fmla="*/ 3266665 h 4218042"/>
              <a:gd name="connsiteX27" fmla="*/ 450567 w 1077158"/>
              <a:gd name="connsiteY27" fmla="*/ 3342865 h 4218042"/>
              <a:gd name="connsiteX28" fmla="*/ 467501 w 1077158"/>
              <a:gd name="connsiteY28" fmla="*/ 3368265 h 4218042"/>
              <a:gd name="connsiteX29" fmla="*/ 475967 w 1077158"/>
              <a:gd name="connsiteY29" fmla="*/ 3393665 h 4218042"/>
              <a:gd name="connsiteX30" fmla="*/ 492901 w 1077158"/>
              <a:gd name="connsiteY30" fmla="*/ 3410598 h 4218042"/>
              <a:gd name="connsiteX31" fmla="*/ 509834 w 1077158"/>
              <a:gd name="connsiteY31" fmla="*/ 3461398 h 4218042"/>
              <a:gd name="connsiteX32" fmla="*/ 526767 w 1077158"/>
              <a:gd name="connsiteY32" fmla="*/ 3520665 h 4218042"/>
              <a:gd name="connsiteX33" fmla="*/ 543701 w 1077158"/>
              <a:gd name="connsiteY33" fmla="*/ 3579931 h 4218042"/>
              <a:gd name="connsiteX34" fmla="*/ 526767 w 1077158"/>
              <a:gd name="connsiteY34" fmla="*/ 3681531 h 4218042"/>
              <a:gd name="connsiteX35" fmla="*/ 509834 w 1077158"/>
              <a:gd name="connsiteY35" fmla="*/ 3698465 h 4218042"/>
              <a:gd name="connsiteX36" fmla="*/ 492901 w 1077158"/>
              <a:gd name="connsiteY36" fmla="*/ 3749265 h 4218042"/>
              <a:gd name="connsiteX37" fmla="*/ 509834 w 1077158"/>
              <a:gd name="connsiteY37" fmla="*/ 3859331 h 4218042"/>
              <a:gd name="connsiteX38" fmla="*/ 501367 w 1077158"/>
              <a:gd name="connsiteY38" fmla="*/ 3927065 h 4218042"/>
              <a:gd name="connsiteX39" fmla="*/ 484434 w 1077158"/>
              <a:gd name="connsiteY39" fmla="*/ 4011731 h 4218042"/>
              <a:gd name="connsiteX40" fmla="*/ 467501 w 1077158"/>
              <a:gd name="connsiteY40" fmla="*/ 4037131 h 4218042"/>
              <a:gd name="connsiteX41" fmla="*/ 433634 w 1077158"/>
              <a:gd name="connsiteY41" fmla="*/ 4070998 h 4218042"/>
              <a:gd name="connsiteX42" fmla="*/ 365901 w 1077158"/>
              <a:gd name="connsiteY42" fmla="*/ 4147198 h 4218042"/>
              <a:gd name="connsiteX43" fmla="*/ 374367 w 1077158"/>
              <a:gd name="connsiteY43" fmla="*/ 4197998 h 4218042"/>
              <a:gd name="connsiteX44" fmla="*/ 399767 w 1077158"/>
              <a:gd name="connsiteY44" fmla="*/ 4206465 h 4218042"/>
              <a:gd name="connsiteX45" fmla="*/ 526767 w 1077158"/>
              <a:gd name="connsiteY45" fmla="*/ 4197998 h 4218042"/>
              <a:gd name="connsiteX46" fmla="*/ 772301 w 1077158"/>
              <a:gd name="connsiteY46" fmla="*/ 4197998 h 4218042"/>
              <a:gd name="connsiteX47" fmla="*/ 789234 w 1077158"/>
              <a:gd name="connsiteY47" fmla="*/ 4147198 h 4218042"/>
              <a:gd name="connsiteX48" fmla="*/ 823101 w 1077158"/>
              <a:gd name="connsiteY48" fmla="*/ 4045598 h 4218042"/>
              <a:gd name="connsiteX49" fmla="*/ 856967 w 1077158"/>
              <a:gd name="connsiteY49" fmla="*/ 4037131 h 4218042"/>
              <a:gd name="connsiteX50" fmla="*/ 992434 w 1077158"/>
              <a:gd name="connsiteY50" fmla="*/ 4037131 h 4218042"/>
              <a:gd name="connsiteX51" fmla="*/ 1017834 w 1077158"/>
              <a:gd name="connsiteY51" fmla="*/ 4020198 h 4218042"/>
              <a:gd name="connsiteX52" fmla="*/ 1043234 w 1077158"/>
              <a:gd name="connsiteY52" fmla="*/ 3969398 h 4218042"/>
              <a:gd name="connsiteX53" fmla="*/ 1060167 w 1077158"/>
              <a:gd name="connsiteY53" fmla="*/ 3943998 h 4218042"/>
              <a:gd name="connsiteX54" fmla="*/ 1060167 w 1077158"/>
              <a:gd name="connsiteY54" fmla="*/ 3783131 h 4218042"/>
              <a:gd name="connsiteX55" fmla="*/ 1043234 w 1077158"/>
              <a:gd name="connsiteY55" fmla="*/ 3749265 h 4218042"/>
              <a:gd name="connsiteX56" fmla="*/ 1017834 w 1077158"/>
              <a:gd name="connsiteY56" fmla="*/ 3698465 h 4218042"/>
              <a:gd name="connsiteX57" fmla="*/ 1009367 w 1077158"/>
              <a:gd name="connsiteY57" fmla="*/ 3664598 h 4218042"/>
              <a:gd name="connsiteX58" fmla="*/ 992434 w 1077158"/>
              <a:gd name="connsiteY58" fmla="*/ 3613798 h 4218042"/>
              <a:gd name="connsiteX59" fmla="*/ 1000901 w 1077158"/>
              <a:gd name="connsiteY59" fmla="*/ 3571465 h 4218042"/>
              <a:gd name="connsiteX60" fmla="*/ 1017834 w 1077158"/>
              <a:gd name="connsiteY60" fmla="*/ 3520665 h 4218042"/>
              <a:gd name="connsiteX61" fmla="*/ 1009367 w 1077158"/>
              <a:gd name="connsiteY61" fmla="*/ 3469865 h 4218042"/>
              <a:gd name="connsiteX62" fmla="*/ 967034 w 1077158"/>
              <a:gd name="connsiteY62" fmla="*/ 3435998 h 4218042"/>
              <a:gd name="connsiteX63" fmla="*/ 907767 w 1077158"/>
              <a:gd name="connsiteY63" fmla="*/ 3419065 h 4218042"/>
              <a:gd name="connsiteX64" fmla="*/ 831567 w 1077158"/>
              <a:gd name="connsiteY64" fmla="*/ 3376731 h 4218042"/>
              <a:gd name="connsiteX65" fmla="*/ 780767 w 1077158"/>
              <a:gd name="connsiteY65" fmla="*/ 3325931 h 4218042"/>
              <a:gd name="connsiteX66" fmla="*/ 738434 w 1077158"/>
              <a:gd name="connsiteY66" fmla="*/ 3283598 h 4218042"/>
              <a:gd name="connsiteX67" fmla="*/ 729967 w 1077158"/>
              <a:gd name="connsiteY67" fmla="*/ 3258198 h 4218042"/>
              <a:gd name="connsiteX68" fmla="*/ 679167 w 1077158"/>
              <a:gd name="connsiteY68" fmla="*/ 3190465 h 4218042"/>
              <a:gd name="connsiteX69" fmla="*/ 662234 w 1077158"/>
              <a:gd name="connsiteY69" fmla="*/ 3122731 h 4218042"/>
              <a:gd name="connsiteX70" fmla="*/ 645301 w 1077158"/>
              <a:gd name="connsiteY70" fmla="*/ 3071931 h 4218042"/>
              <a:gd name="connsiteX71" fmla="*/ 628367 w 1077158"/>
              <a:gd name="connsiteY71" fmla="*/ 3046531 h 4218042"/>
              <a:gd name="connsiteX72" fmla="*/ 602967 w 1077158"/>
              <a:gd name="connsiteY72" fmla="*/ 2970331 h 4218042"/>
              <a:gd name="connsiteX73" fmla="*/ 594501 w 1077158"/>
              <a:gd name="connsiteY73" fmla="*/ 2944931 h 4218042"/>
              <a:gd name="connsiteX74" fmla="*/ 586034 w 1077158"/>
              <a:gd name="connsiteY74" fmla="*/ 2911065 h 4218042"/>
              <a:gd name="connsiteX75" fmla="*/ 577567 w 1077158"/>
              <a:gd name="connsiteY75" fmla="*/ 2885665 h 4218042"/>
              <a:gd name="connsiteX76" fmla="*/ 569101 w 1077158"/>
              <a:gd name="connsiteY76" fmla="*/ 2851798 h 4218042"/>
              <a:gd name="connsiteX77" fmla="*/ 560634 w 1077158"/>
              <a:gd name="connsiteY77" fmla="*/ 2809465 h 4218042"/>
              <a:gd name="connsiteX78" fmla="*/ 543701 w 1077158"/>
              <a:gd name="connsiteY78" fmla="*/ 2758665 h 4218042"/>
              <a:gd name="connsiteX79" fmla="*/ 526767 w 1077158"/>
              <a:gd name="connsiteY79" fmla="*/ 2733265 h 4218042"/>
              <a:gd name="connsiteX80" fmla="*/ 518301 w 1077158"/>
              <a:gd name="connsiteY80" fmla="*/ 2707865 h 4218042"/>
              <a:gd name="connsiteX81" fmla="*/ 518301 w 1077158"/>
              <a:gd name="connsiteY81" fmla="*/ 2521598 h 4218042"/>
              <a:gd name="connsiteX82" fmla="*/ 543701 w 1077158"/>
              <a:gd name="connsiteY82" fmla="*/ 2513131 h 4218042"/>
              <a:gd name="connsiteX83" fmla="*/ 602967 w 1077158"/>
              <a:gd name="connsiteY83" fmla="*/ 2436931 h 4218042"/>
              <a:gd name="connsiteX84" fmla="*/ 619901 w 1077158"/>
              <a:gd name="connsiteY84" fmla="*/ 2386131 h 4218042"/>
              <a:gd name="connsiteX85" fmla="*/ 611434 w 1077158"/>
              <a:gd name="connsiteY85" fmla="*/ 1878131 h 4218042"/>
              <a:gd name="connsiteX86" fmla="*/ 619901 w 1077158"/>
              <a:gd name="connsiteY86" fmla="*/ 1835798 h 4218042"/>
              <a:gd name="connsiteX87" fmla="*/ 645301 w 1077158"/>
              <a:gd name="connsiteY87" fmla="*/ 1818865 h 4218042"/>
              <a:gd name="connsiteX88" fmla="*/ 662234 w 1077158"/>
              <a:gd name="connsiteY88" fmla="*/ 1801931 h 4218042"/>
              <a:gd name="connsiteX89" fmla="*/ 653767 w 1077158"/>
              <a:gd name="connsiteY89" fmla="*/ 1666465 h 4218042"/>
              <a:gd name="connsiteX90" fmla="*/ 636834 w 1077158"/>
              <a:gd name="connsiteY90" fmla="*/ 1615665 h 4218042"/>
              <a:gd name="connsiteX91" fmla="*/ 628367 w 1077158"/>
              <a:gd name="connsiteY91" fmla="*/ 1581798 h 4218042"/>
              <a:gd name="connsiteX92" fmla="*/ 619901 w 1077158"/>
              <a:gd name="connsiteY92" fmla="*/ 1488665 h 4218042"/>
              <a:gd name="connsiteX93" fmla="*/ 611434 w 1077158"/>
              <a:gd name="connsiteY93" fmla="*/ 1429398 h 4218042"/>
              <a:gd name="connsiteX94" fmla="*/ 602967 w 1077158"/>
              <a:gd name="connsiteY94" fmla="*/ 1293931 h 4218042"/>
              <a:gd name="connsiteX95" fmla="*/ 577567 w 1077158"/>
              <a:gd name="connsiteY95" fmla="*/ 1209265 h 4218042"/>
              <a:gd name="connsiteX96" fmla="*/ 569101 w 1077158"/>
              <a:gd name="connsiteY96" fmla="*/ 1183865 h 4218042"/>
              <a:gd name="connsiteX97" fmla="*/ 552167 w 1077158"/>
              <a:gd name="connsiteY97" fmla="*/ 1090731 h 4218042"/>
              <a:gd name="connsiteX98" fmla="*/ 535234 w 1077158"/>
              <a:gd name="connsiteY98" fmla="*/ 1039931 h 4218042"/>
              <a:gd name="connsiteX99" fmla="*/ 509834 w 1077158"/>
              <a:gd name="connsiteY99" fmla="*/ 989131 h 4218042"/>
              <a:gd name="connsiteX100" fmla="*/ 492901 w 1077158"/>
              <a:gd name="connsiteY100" fmla="*/ 921398 h 4218042"/>
              <a:gd name="connsiteX101" fmla="*/ 484434 w 1077158"/>
              <a:gd name="connsiteY101" fmla="*/ 887531 h 4218042"/>
              <a:gd name="connsiteX102" fmla="*/ 467501 w 1077158"/>
              <a:gd name="connsiteY102" fmla="*/ 836731 h 4218042"/>
              <a:gd name="connsiteX103" fmla="*/ 442101 w 1077158"/>
              <a:gd name="connsiteY103" fmla="*/ 760531 h 4218042"/>
              <a:gd name="connsiteX104" fmla="*/ 433634 w 1077158"/>
              <a:gd name="connsiteY104" fmla="*/ 735131 h 4218042"/>
              <a:gd name="connsiteX105" fmla="*/ 374367 w 1077158"/>
              <a:gd name="connsiteY105" fmla="*/ 701265 h 4218042"/>
              <a:gd name="connsiteX106" fmla="*/ 357434 w 1077158"/>
              <a:gd name="connsiteY106" fmla="*/ 684331 h 4218042"/>
              <a:gd name="connsiteX107" fmla="*/ 306634 w 1077158"/>
              <a:gd name="connsiteY107" fmla="*/ 667398 h 4218042"/>
              <a:gd name="connsiteX108" fmla="*/ 37394 w 1077158"/>
              <a:gd name="connsiteY108" fmla="*/ 25636 h 4218042"/>
              <a:gd name="connsiteX109" fmla="*/ 82267 w 1077158"/>
              <a:gd name="connsiteY109" fmla="*/ 513580 h 4218042"/>
              <a:gd name="connsiteX110" fmla="*/ 21307 w 1077158"/>
              <a:gd name="connsiteY110" fmla="*/ 709731 h 4218042"/>
              <a:gd name="connsiteX111" fmla="*/ 94967 w 1077158"/>
              <a:gd name="connsiteY111" fmla="*/ 718198 h 4218042"/>
              <a:gd name="connsiteX112" fmla="*/ 52634 w 1077158"/>
              <a:gd name="connsiteY112" fmla="*/ 752065 h 4218042"/>
              <a:gd name="connsiteX113" fmla="*/ 44167 w 1077158"/>
              <a:gd name="connsiteY113" fmla="*/ 794398 h 4218042"/>
              <a:gd name="connsiteX0" fmla="*/ 44168 w 1077159"/>
              <a:gd name="connsiteY0" fmla="*/ 784926 h 4208570"/>
              <a:gd name="connsiteX1" fmla="*/ 44168 w 1077159"/>
              <a:gd name="connsiteY1" fmla="*/ 784926 h 4208570"/>
              <a:gd name="connsiteX2" fmla="*/ 35702 w 1077159"/>
              <a:gd name="connsiteY2" fmla="*/ 869593 h 4208570"/>
              <a:gd name="connsiteX3" fmla="*/ 44168 w 1077159"/>
              <a:gd name="connsiteY3" fmla="*/ 894993 h 4208570"/>
              <a:gd name="connsiteX4" fmla="*/ 52635 w 1077159"/>
              <a:gd name="connsiteY4" fmla="*/ 1038926 h 4208570"/>
              <a:gd name="connsiteX5" fmla="*/ 69568 w 1077159"/>
              <a:gd name="connsiteY5" fmla="*/ 1309859 h 4208570"/>
              <a:gd name="connsiteX6" fmla="*/ 78035 w 1077159"/>
              <a:gd name="connsiteY6" fmla="*/ 1445326 h 4208570"/>
              <a:gd name="connsiteX7" fmla="*/ 61102 w 1077159"/>
              <a:gd name="connsiteY7" fmla="*/ 1970259 h 4208570"/>
              <a:gd name="connsiteX8" fmla="*/ 69568 w 1077159"/>
              <a:gd name="connsiteY8" fmla="*/ 2325859 h 4208570"/>
              <a:gd name="connsiteX9" fmla="*/ 86502 w 1077159"/>
              <a:gd name="connsiteY9" fmla="*/ 2410526 h 4208570"/>
              <a:gd name="connsiteX10" fmla="*/ 103435 w 1077159"/>
              <a:gd name="connsiteY10" fmla="*/ 2461326 h 4208570"/>
              <a:gd name="connsiteX11" fmla="*/ 111902 w 1077159"/>
              <a:gd name="connsiteY11" fmla="*/ 2529059 h 4208570"/>
              <a:gd name="connsiteX12" fmla="*/ 120368 w 1077159"/>
              <a:gd name="connsiteY12" fmla="*/ 2672993 h 4208570"/>
              <a:gd name="connsiteX13" fmla="*/ 128835 w 1077159"/>
              <a:gd name="connsiteY13" fmla="*/ 2698393 h 4208570"/>
              <a:gd name="connsiteX14" fmla="*/ 137302 w 1077159"/>
              <a:gd name="connsiteY14" fmla="*/ 2749193 h 4208570"/>
              <a:gd name="connsiteX15" fmla="*/ 162702 w 1077159"/>
              <a:gd name="connsiteY15" fmla="*/ 2816926 h 4208570"/>
              <a:gd name="connsiteX16" fmla="*/ 171168 w 1077159"/>
              <a:gd name="connsiteY16" fmla="*/ 2842326 h 4208570"/>
              <a:gd name="connsiteX17" fmla="*/ 188102 w 1077159"/>
              <a:gd name="connsiteY17" fmla="*/ 2876193 h 4208570"/>
              <a:gd name="connsiteX18" fmla="*/ 213502 w 1077159"/>
              <a:gd name="connsiteY18" fmla="*/ 2969326 h 4208570"/>
              <a:gd name="connsiteX19" fmla="*/ 221968 w 1077159"/>
              <a:gd name="connsiteY19" fmla="*/ 2994726 h 4208570"/>
              <a:gd name="connsiteX20" fmla="*/ 238902 w 1077159"/>
              <a:gd name="connsiteY20" fmla="*/ 3011659 h 4208570"/>
              <a:gd name="connsiteX21" fmla="*/ 272768 w 1077159"/>
              <a:gd name="connsiteY21" fmla="*/ 3053993 h 4208570"/>
              <a:gd name="connsiteX22" fmla="*/ 298168 w 1077159"/>
              <a:gd name="connsiteY22" fmla="*/ 3104793 h 4208570"/>
              <a:gd name="connsiteX23" fmla="*/ 315102 w 1077159"/>
              <a:gd name="connsiteY23" fmla="*/ 3121726 h 4208570"/>
              <a:gd name="connsiteX24" fmla="*/ 332035 w 1077159"/>
              <a:gd name="connsiteY24" fmla="*/ 3147126 h 4208570"/>
              <a:gd name="connsiteX25" fmla="*/ 391302 w 1077159"/>
              <a:gd name="connsiteY25" fmla="*/ 3231793 h 4208570"/>
              <a:gd name="connsiteX26" fmla="*/ 408235 w 1077159"/>
              <a:gd name="connsiteY26" fmla="*/ 3257193 h 4208570"/>
              <a:gd name="connsiteX27" fmla="*/ 450568 w 1077159"/>
              <a:gd name="connsiteY27" fmla="*/ 3333393 h 4208570"/>
              <a:gd name="connsiteX28" fmla="*/ 467502 w 1077159"/>
              <a:gd name="connsiteY28" fmla="*/ 3358793 h 4208570"/>
              <a:gd name="connsiteX29" fmla="*/ 475968 w 1077159"/>
              <a:gd name="connsiteY29" fmla="*/ 3384193 h 4208570"/>
              <a:gd name="connsiteX30" fmla="*/ 492902 w 1077159"/>
              <a:gd name="connsiteY30" fmla="*/ 3401126 h 4208570"/>
              <a:gd name="connsiteX31" fmla="*/ 509835 w 1077159"/>
              <a:gd name="connsiteY31" fmla="*/ 3451926 h 4208570"/>
              <a:gd name="connsiteX32" fmla="*/ 526768 w 1077159"/>
              <a:gd name="connsiteY32" fmla="*/ 3511193 h 4208570"/>
              <a:gd name="connsiteX33" fmla="*/ 543702 w 1077159"/>
              <a:gd name="connsiteY33" fmla="*/ 3570459 h 4208570"/>
              <a:gd name="connsiteX34" fmla="*/ 526768 w 1077159"/>
              <a:gd name="connsiteY34" fmla="*/ 3672059 h 4208570"/>
              <a:gd name="connsiteX35" fmla="*/ 509835 w 1077159"/>
              <a:gd name="connsiteY35" fmla="*/ 3688993 h 4208570"/>
              <a:gd name="connsiteX36" fmla="*/ 492902 w 1077159"/>
              <a:gd name="connsiteY36" fmla="*/ 3739793 h 4208570"/>
              <a:gd name="connsiteX37" fmla="*/ 509835 w 1077159"/>
              <a:gd name="connsiteY37" fmla="*/ 3849859 h 4208570"/>
              <a:gd name="connsiteX38" fmla="*/ 501368 w 1077159"/>
              <a:gd name="connsiteY38" fmla="*/ 3917593 h 4208570"/>
              <a:gd name="connsiteX39" fmla="*/ 484435 w 1077159"/>
              <a:gd name="connsiteY39" fmla="*/ 4002259 h 4208570"/>
              <a:gd name="connsiteX40" fmla="*/ 467502 w 1077159"/>
              <a:gd name="connsiteY40" fmla="*/ 4027659 h 4208570"/>
              <a:gd name="connsiteX41" fmla="*/ 433635 w 1077159"/>
              <a:gd name="connsiteY41" fmla="*/ 4061526 h 4208570"/>
              <a:gd name="connsiteX42" fmla="*/ 365902 w 1077159"/>
              <a:gd name="connsiteY42" fmla="*/ 4137726 h 4208570"/>
              <a:gd name="connsiteX43" fmla="*/ 374368 w 1077159"/>
              <a:gd name="connsiteY43" fmla="*/ 4188526 h 4208570"/>
              <a:gd name="connsiteX44" fmla="*/ 399768 w 1077159"/>
              <a:gd name="connsiteY44" fmla="*/ 4196993 h 4208570"/>
              <a:gd name="connsiteX45" fmla="*/ 526768 w 1077159"/>
              <a:gd name="connsiteY45" fmla="*/ 4188526 h 4208570"/>
              <a:gd name="connsiteX46" fmla="*/ 772302 w 1077159"/>
              <a:gd name="connsiteY46" fmla="*/ 4188526 h 4208570"/>
              <a:gd name="connsiteX47" fmla="*/ 789235 w 1077159"/>
              <a:gd name="connsiteY47" fmla="*/ 4137726 h 4208570"/>
              <a:gd name="connsiteX48" fmla="*/ 823102 w 1077159"/>
              <a:gd name="connsiteY48" fmla="*/ 4036126 h 4208570"/>
              <a:gd name="connsiteX49" fmla="*/ 856968 w 1077159"/>
              <a:gd name="connsiteY49" fmla="*/ 4027659 h 4208570"/>
              <a:gd name="connsiteX50" fmla="*/ 992435 w 1077159"/>
              <a:gd name="connsiteY50" fmla="*/ 4027659 h 4208570"/>
              <a:gd name="connsiteX51" fmla="*/ 1017835 w 1077159"/>
              <a:gd name="connsiteY51" fmla="*/ 4010726 h 4208570"/>
              <a:gd name="connsiteX52" fmla="*/ 1043235 w 1077159"/>
              <a:gd name="connsiteY52" fmla="*/ 3959926 h 4208570"/>
              <a:gd name="connsiteX53" fmla="*/ 1060168 w 1077159"/>
              <a:gd name="connsiteY53" fmla="*/ 3934526 h 4208570"/>
              <a:gd name="connsiteX54" fmla="*/ 1060168 w 1077159"/>
              <a:gd name="connsiteY54" fmla="*/ 3773659 h 4208570"/>
              <a:gd name="connsiteX55" fmla="*/ 1043235 w 1077159"/>
              <a:gd name="connsiteY55" fmla="*/ 3739793 h 4208570"/>
              <a:gd name="connsiteX56" fmla="*/ 1017835 w 1077159"/>
              <a:gd name="connsiteY56" fmla="*/ 3688993 h 4208570"/>
              <a:gd name="connsiteX57" fmla="*/ 1009368 w 1077159"/>
              <a:gd name="connsiteY57" fmla="*/ 3655126 h 4208570"/>
              <a:gd name="connsiteX58" fmla="*/ 992435 w 1077159"/>
              <a:gd name="connsiteY58" fmla="*/ 3604326 h 4208570"/>
              <a:gd name="connsiteX59" fmla="*/ 1000902 w 1077159"/>
              <a:gd name="connsiteY59" fmla="*/ 3561993 h 4208570"/>
              <a:gd name="connsiteX60" fmla="*/ 1017835 w 1077159"/>
              <a:gd name="connsiteY60" fmla="*/ 3511193 h 4208570"/>
              <a:gd name="connsiteX61" fmla="*/ 1009368 w 1077159"/>
              <a:gd name="connsiteY61" fmla="*/ 3460393 h 4208570"/>
              <a:gd name="connsiteX62" fmla="*/ 967035 w 1077159"/>
              <a:gd name="connsiteY62" fmla="*/ 3426526 h 4208570"/>
              <a:gd name="connsiteX63" fmla="*/ 907768 w 1077159"/>
              <a:gd name="connsiteY63" fmla="*/ 3409593 h 4208570"/>
              <a:gd name="connsiteX64" fmla="*/ 831568 w 1077159"/>
              <a:gd name="connsiteY64" fmla="*/ 3367259 h 4208570"/>
              <a:gd name="connsiteX65" fmla="*/ 780768 w 1077159"/>
              <a:gd name="connsiteY65" fmla="*/ 3316459 h 4208570"/>
              <a:gd name="connsiteX66" fmla="*/ 738435 w 1077159"/>
              <a:gd name="connsiteY66" fmla="*/ 3274126 h 4208570"/>
              <a:gd name="connsiteX67" fmla="*/ 729968 w 1077159"/>
              <a:gd name="connsiteY67" fmla="*/ 3248726 h 4208570"/>
              <a:gd name="connsiteX68" fmla="*/ 679168 w 1077159"/>
              <a:gd name="connsiteY68" fmla="*/ 3180993 h 4208570"/>
              <a:gd name="connsiteX69" fmla="*/ 662235 w 1077159"/>
              <a:gd name="connsiteY69" fmla="*/ 3113259 h 4208570"/>
              <a:gd name="connsiteX70" fmla="*/ 645302 w 1077159"/>
              <a:gd name="connsiteY70" fmla="*/ 3062459 h 4208570"/>
              <a:gd name="connsiteX71" fmla="*/ 628368 w 1077159"/>
              <a:gd name="connsiteY71" fmla="*/ 3037059 h 4208570"/>
              <a:gd name="connsiteX72" fmla="*/ 602968 w 1077159"/>
              <a:gd name="connsiteY72" fmla="*/ 2960859 h 4208570"/>
              <a:gd name="connsiteX73" fmla="*/ 594502 w 1077159"/>
              <a:gd name="connsiteY73" fmla="*/ 2935459 h 4208570"/>
              <a:gd name="connsiteX74" fmla="*/ 586035 w 1077159"/>
              <a:gd name="connsiteY74" fmla="*/ 2901593 h 4208570"/>
              <a:gd name="connsiteX75" fmla="*/ 577568 w 1077159"/>
              <a:gd name="connsiteY75" fmla="*/ 2876193 h 4208570"/>
              <a:gd name="connsiteX76" fmla="*/ 569102 w 1077159"/>
              <a:gd name="connsiteY76" fmla="*/ 2842326 h 4208570"/>
              <a:gd name="connsiteX77" fmla="*/ 560635 w 1077159"/>
              <a:gd name="connsiteY77" fmla="*/ 2799993 h 4208570"/>
              <a:gd name="connsiteX78" fmla="*/ 543702 w 1077159"/>
              <a:gd name="connsiteY78" fmla="*/ 2749193 h 4208570"/>
              <a:gd name="connsiteX79" fmla="*/ 526768 w 1077159"/>
              <a:gd name="connsiteY79" fmla="*/ 2723793 h 4208570"/>
              <a:gd name="connsiteX80" fmla="*/ 518302 w 1077159"/>
              <a:gd name="connsiteY80" fmla="*/ 2698393 h 4208570"/>
              <a:gd name="connsiteX81" fmla="*/ 518302 w 1077159"/>
              <a:gd name="connsiteY81" fmla="*/ 2512126 h 4208570"/>
              <a:gd name="connsiteX82" fmla="*/ 543702 w 1077159"/>
              <a:gd name="connsiteY82" fmla="*/ 2503659 h 4208570"/>
              <a:gd name="connsiteX83" fmla="*/ 602968 w 1077159"/>
              <a:gd name="connsiteY83" fmla="*/ 2427459 h 4208570"/>
              <a:gd name="connsiteX84" fmla="*/ 619902 w 1077159"/>
              <a:gd name="connsiteY84" fmla="*/ 2376659 h 4208570"/>
              <a:gd name="connsiteX85" fmla="*/ 611435 w 1077159"/>
              <a:gd name="connsiteY85" fmla="*/ 1868659 h 4208570"/>
              <a:gd name="connsiteX86" fmla="*/ 619902 w 1077159"/>
              <a:gd name="connsiteY86" fmla="*/ 1826326 h 4208570"/>
              <a:gd name="connsiteX87" fmla="*/ 645302 w 1077159"/>
              <a:gd name="connsiteY87" fmla="*/ 1809393 h 4208570"/>
              <a:gd name="connsiteX88" fmla="*/ 662235 w 1077159"/>
              <a:gd name="connsiteY88" fmla="*/ 1792459 h 4208570"/>
              <a:gd name="connsiteX89" fmla="*/ 653768 w 1077159"/>
              <a:gd name="connsiteY89" fmla="*/ 1656993 h 4208570"/>
              <a:gd name="connsiteX90" fmla="*/ 636835 w 1077159"/>
              <a:gd name="connsiteY90" fmla="*/ 1606193 h 4208570"/>
              <a:gd name="connsiteX91" fmla="*/ 628368 w 1077159"/>
              <a:gd name="connsiteY91" fmla="*/ 1572326 h 4208570"/>
              <a:gd name="connsiteX92" fmla="*/ 619902 w 1077159"/>
              <a:gd name="connsiteY92" fmla="*/ 1479193 h 4208570"/>
              <a:gd name="connsiteX93" fmla="*/ 611435 w 1077159"/>
              <a:gd name="connsiteY93" fmla="*/ 1419926 h 4208570"/>
              <a:gd name="connsiteX94" fmla="*/ 602968 w 1077159"/>
              <a:gd name="connsiteY94" fmla="*/ 1284459 h 4208570"/>
              <a:gd name="connsiteX95" fmla="*/ 577568 w 1077159"/>
              <a:gd name="connsiteY95" fmla="*/ 1199793 h 4208570"/>
              <a:gd name="connsiteX96" fmla="*/ 569102 w 1077159"/>
              <a:gd name="connsiteY96" fmla="*/ 1174393 h 4208570"/>
              <a:gd name="connsiteX97" fmla="*/ 552168 w 1077159"/>
              <a:gd name="connsiteY97" fmla="*/ 1081259 h 4208570"/>
              <a:gd name="connsiteX98" fmla="*/ 535235 w 1077159"/>
              <a:gd name="connsiteY98" fmla="*/ 1030459 h 4208570"/>
              <a:gd name="connsiteX99" fmla="*/ 509835 w 1077159"/>
              <a:gd name="connsiteY99" fmla="*/ 979659 h 4208570"/>
              <a:gd name="connsiteX100" fmla="*/ 492902 w 1077159"/>
              <a:gd name="connsiteY100" fmla="*/ 911926 h 4208570"/>
              <a:gd name="connsiteX101" fmla="*/ 484435 w 1077159"/>
              <a:gd name="connsiteY101" fmla="*/ 878059 h 4208570"/>
              <a:gd name="connsiteX102" fmla="*/ 467502 w 1077159"/>
              <a:gd name="connsiteY102" fmla="*/ 827259 h 4208570"/>
              <a:gd name="connsiteX103" fmla="*/ 442102 w 1077159"/>
              <a:gd name="connsiteY103" fmla="*/ 751059 h 4208570"/>
              <a:gd name="connsiteX104" fmla="*/ 433635 w 1077159"/>
              <a:gd name="connsiteY104" fmla="*/ 725659 h 4208570"/>
              <a:gd name="connsiteX105" fmla="*/ 374368 w 1077159"/>
              <a:gd name="connsiteY105" fmla="*/ 691793 h 4208570"/>
              <a:gd name="connsiteX106" fmla="*/ 357435 w 1077159"/>
              <a:gd name="connsiteY106" fmla="*/ 674859 h 4208570"/>
              <a:gd name="connsiteX107" fmla="*/ 306635 w 1077159"/>
              <a:gd name="connsiteY107" fmla="*/ 407122 h 4208570"/>
              <a:gd name="connsiteX108" fmla="*/ 37395 w 1077159"/>
              <a:gd name="connsiteY108" fmla="*/ 16164 h 4208570"/>
              <a:gd name="connsiteX109" fmla="*/ 82268 w 1077159"/>
              <a:gd name="connsiteY109" fmla="*/ 504108 h 4208570"/>
              <a:gd name="connsiteX110" fmla="*/ 21308 w 1077159"/>
              <a:gd name="connsiteY110" fmla="*/ 700259 h 4208570"/>
              <a:gd name="connsiteX111" fmla="*/ 94968 w 1077159"/>
              <a:gd name="connsiteY111" fmla="*/ 708726 h 4208570"/>
              <a:gd name="connsiteX112" fmla="*/ 52635 w 1077159"/>
              <a:gd name="connsiteY112" fmla="*/ 742593 h 4208570"/>
              <a:gd name="connsiteX113" fmla="*/ 44168 w 1077159"/>
              <a:gd name="connsiteY113" fmla="*/ 784926 h 4208570"/>
              <a:gd name="connsiteX0" fmla="*/ 44167 w 1077158"/>
              <a:gd name="connsiteY0" fmla="*/ 801904 h 4225548"/>
              <a:gd name="connsiteX1" fmla="*/ 44167 w 1077158"/>
              <a:gd name="connsiteY1" fmla="*/ 801904 h 4225548"/>
              <a:gd name="connsiteX2" fmla="*/ 35701 w 1077158"/>
              <a:gd name="connsiteY2" fmla="*/ 886571 h 4225548"/>
              <a:gd name="connsiteX3" fmla="*/ 44167 w 1077158"/>
              <a:gd name="connsiteY3" fmla="*/ 911971 h 4225548"/>
              <a:gd name="connsiteX4" fmla="*/ 52634 w 1077158"/>
              <a:gd name="connsiteY4" fmla="*/ 1055904 h 4225548"/>
              <a:gd name="connsiteX5" fmla="*/ 69567 w 1077158"/>
              <a:gd name="connsiteY5" fmla="*/ 1326837 h 4225548"/>
              <a:gd name="connsiteX6" fmla="*/ 78034 w 1077158"/>
              <a:gd name="connsiteY6" fmla="*/ 1462304 h 4225548"/>
              <a:gd name="connsiteX7" fmla="*/ 61101 w 1077158"/>
              <a:gd name="connsiteY7" fmla="*/ 1987237 h 4225548"/>
              <a:gd name="connsiteX8" fmla="*/ 69567 w 1077158"/>
              <a:gd name="connsiteY8" fmla="*/ 2342837 h 4225548"/>
              <a:gd name="connsiteX9" fmla="*/ 86501 w 1077158"/>
              <a:gd name="connsiteY9" fmla="*/ 2427504 h 4225548"/>
              <a:gd name="connsiteX10" fmla="*/ 103434 w 1077158"/>
              <a:gd name="connsiteY10" fmla="*/ 2478304 h 4225548"/>
              <a:gd name="connsiteX11" fmla="*/ 111901 w 1077158"/>
              <a:gd name="connsiteY11" fmla="*/ 2546037 h 4225548"/>
              <a:gd name="connsiteX12" fmla="*/ 120367 w 1077158"/>
              <a:gd name="connsiteY12" fmla="*/ 2689971 h 4225548"/>
              <a:gd name="connsiteX13" fmla="*/ 128834 w 1077158"/>
              <a:gd name="connsiteY13" fmla="*/ 2715371 h 4225548"/>
              <a:gd name="connsiteX14" fmla="*/ 137301 w 1077158"/>
              <a:gd name="connsiteY14" fmla="*/ 2766171 h 4225548"/>
              <a:gd name="connsiteX15" fmla="*/ 162701 w 1077158"/>
              <a:gd name="connsiteY15" fmla="*/ 2833904 h 4225548"/>
              <a:gd name="connsiteX16" fmla="*/ 171167 w 1077158"/>
              <a:gd name="connsiteY16" fmla="*/ 2859304 h 4225548"/>
              <a:gd name="connsiteX17" fmla="*/ 188101 w 1077158"/>
              <a:gd name="connsiteY17" fmla="*/ 2893171 h 4225548"/>
              <a:gd name="connsiteX18" fmla="*/ 213501 w 1077158"/>
              <a:gd name="connsiteY18" fmla="*/ 2986304 h 4225548"/>
              <a:gd name="connsiteX19" fmla="*/ 221967 w 1077158"/>
              <a:gd name="connsiteY19" fmla="*/ 3011704 h 4225548"/>
              <a:gd name="connsiteX20" fmla="*/ 238901 w 1077158"/>
              <a:gd name="connsiteY20" fmla="*/ 3028637 h 4225548"/>
              <a:gd name="connsiteX21" fmla="*/ 272767 w 1077158"/>
              <a:gd name="connsiteY21" fmla="*/ 3070971 h 4225548"/>
              <a:gd name="connsiteX22" fmla="*/ 298167 w 1077158"/>
              <a:gd name="connsiteY22" fmla="*/ 3121771 h 4225548"/>
              <a:gd name="connsiteX23" fmla="*/ 315101 w 1077158"/>
              <a:gd name="connsiteY23" fmla="*/ 3138704 h 4225548"/>
              <a:gd name="connsiteX24" fmla="*/ 332034 w 1077158"/>
              <a:gd name="connsiteY24" fmla="*/ 3164104 h 4225548"/>
              <a:gd name="connsiteX25" fmla="*/ 391301 w 1077158"/>
              <a:gd name="connsiteY25" fmla="*/ 3248771 h 4225548"/>
              <a:gd name="connsiteX26" fmla="*/ 408234 w 1077158"/>
              <a:gd name="connsiteY26" fmla="*/ 3274171 h 4225548"/>
              <a:gd name="connsiteX27" fmla="*/ 450567 w 1077158"/>
              <a:gd name="connsiteY27" fmla="*/ 3350371 h 4225548"/>
              <a:gd name="connsiteX28" fmla="*/ 467501 w 1077158"/>
              <a:gd name="connsiteY28" fmla="*/ 3375771 h 4225548"/>
              <a:gd name="connsiteX29" fmla="*/ 475967 w 1077158"/>
              <a:gd name="connsiteY29" fmla="*/ 3401171 h 4225548"/>
              <a:gd name="connsiteX30" fmla="*/ 492901 w 1077158"/>
              <a:gd name="connsiteY30" fmla="*/ 3418104 h 4225548"/>
              <a:gd name="connsiteX31" fmla="*/ 509834 w 1077158"/>
              <a:gd name="connsiteY31" fmla="*/ 3468904 h 4225548"/>
              <a:gd name="connsiteX32" fmla="*/ 526767 w 1077158"/>
              <a:gd name="connsiteY32" fmla="*/ 3528171 h 4225548"/>
              <a:gd name="connsiteX33" fmla="*/ 543701 w 1077158"/>
              <a:gd name="connsiteY33" fmla="*/ 3587437 h 4225548"/>
              <a:gd name="connsiteX34" fmla="*/ 526767 w 1077158"/>
              <a:gd name="connsiteY34" fmla="*/ 3689037 h 4225548"/>
              <a:gd name="connsiteX35" fmla="*/ 509834 w 1077158"/>
              <a:gd name="connsiteY35" fmla="*/ 3705971 h 4225548"/>
              <a:gd name="connsiteX36" fmla="*/ 492901 w 1077158"/>
              <a:gd name="connsiteY36" fmla="*/ 3756771 h 4225548"/>
              <a:gd name="connsiteX37" fmla="*/ 509834 w 1077158"/>
              <a:gd name="connsiteY37" fmla="*/ 3866837 h 4225548"/>
              <a:gd name="connsiteX38" fmla="*/ 501367 w 1077158"/>
              <a:gd name="connsiteY38" fmla="*/ 3934571 h 4225548"/>
              <a:gd name="connsiteX39" fmla="*/ 484434 w 1077158"/>
              <a:gd name="connsiteY39" fmla="*/ 4019237 h 4225548"/>
              <a:gd name="connsiteX40" fmla="*/ 467501 w 1077158"/>
              <a:gd name="connsiteY40" fmla="*/ 4044637 h 4225548"/>
              <a:gd name="connsiteX41" fmla="*/ 433634 w 1077158"/>
              <a:gd name="connsiteY41" fmla="*/ 4078504 h 4225548"/>
              <a:gd name="connsiteX42" fmla="*/ 365901 w 1077158"/>
              <a:gd name="connsiteY42" fmla="*/ 4154704 h 4225548"/>
              <a:gd name="connsiteX43" fmla="*/ 374367 w 1077158"/>
              <a:gd name="connsiteY43" fmla="*/ 4205504 h 4225548"/>
              <a:gd name="connsiteX44" fmla="*/ 399767 w 1077158"/>
              <a:gd name="connsiteY44" fmla="*/ 4213971 h 4225548"/>
              <a:gd name="connsiteX45" fmla="*/ 526767 w 1077158"/>
              <a:gd name="connsiteY45" fmla="*/ 4205504 h 4225548"/>
              <a:gd name="connsiteX46" fmla="*/ 772301 w 1077158"/>
              <a:gd name="connsiteY46" fmla="*/ 4205504 h 4225548"/>
              <a:gd name="connsiteX47" fmla="*/ 789234 w 1077158"/>
              <a:gd name="connsiteY47" fmla="*/ 4154704 h 4225548"/>
              <a:gd name="connsiteX48" fmla="*/ 823101 w 1077158"/>
              <a:gd name="connsiteY48" fmla="*/ 4053104 h 4225548"/>
              <a:gd name="connsiteX49" fmla="*/ 856967 w 1077158"/>
              <a:gd name="connsiteY49" fmla="*/ 4044637 h 4225548"/>
              <a:gd name="connsiteX50" fmla="*/ 992434 w 1077158"/>
              <a:gd name="connsiteY50" fmla="*/ 4044637 h 4225548"/>
              <a:gd name="connsiteX51" fmla="*/ 1017834 w 1077158"/>
              <a:gd name="connsiteY51" fmla="*/ 4027704 h 4225548"/>
              <a:gd name="connsiteX52" fmla="*/ 1043234 w 1077158"/>
              <a:gd name="connsiteY52" fmla="*/ 3976904 h 4225548"/>
              <a:gd name="connsiteX53" fmla="*/ 1060167 w 1077158"/>
              <a:gd name="connsiteY53" fmla="*/ 3951504 h 4225548"/>
              <a:gd name="connsiteX54" fmla="*/ 1060167 w 1077158"/>
              <a:gd name="connsiteY54" fmla="*/ 3790637 h 4225548"/>
              <a:gd name="connsiteX55" fmla="*/ 1043234 w 1077158"/>
              <a:gd name="connsiteY55" fmla="*/ 3756771 h 4225548"/>
              <a:gd name="connsiteX56" fmla="*/ 1017834 w 1077158"/>
              <a:gd name="connsiteY56" fmla="*/ 3705971 h 4225548"/>
              <a:gd name="connsiteX57" fmla="*/ 1009367 w 1077158"/>
              <a:gd name="connsiteY57" fmla="*/ 3672104 h 4225548"/>
              <a:gd name="connsiteX58" fmla="*/ 992434 w 1077158"/>
              <a:gd name="connsiteY58" fmla="*/ 3621304 h 4225548"/>
              <a:gd name="connsiteX59" fmla="*/ 1000901 w 1077158"/>
              <a:gd name="connsiteY59" fmla="*/ 3578971 h 4225548"/>
              <a:gd name="connsiteX60" fmla="*/ 1017834 w 1077158"/>
              <a:gd name="connsiteY60" fmla="*/ 3528171 h 4225548"/>
              <a:gd name="connsiteX61" fmla="*/ 1009367 w 1077158"/>
              <a:gd name="connsiteY61" fmla="*/ 3477371 h 4225548"/>
              <a:gd name="connsiteX62" fmla="*/ 967034 w 1077158"/>
              <a:gd name="connsiteY62" fmla="*/ 3443504 h 4225548"/>
              <a:gd name="connsiteX63" fmla="*/ 907767 w 1077158"/>
              <a:gd name="connsiteY63" fmla="*/ 3426571 h 4225548"/>
              <a:gd name="connsiteX64" fmla="*/ 831567 w 1077158"/>
              <a:gd name="connsiteY64" fmla="*/ 3384237 h 4225548"/>
              <a:gd name="connsiteX65" fmla="*/ 780767 w 1077158"/>
              <a:gd name="connsiteY65" fmla="*/ 3333437 h 4225548"/>
              <a:gd name="connsiteX66" fmla="*/ 738434 w 1077158"/>
              <a:gd name="connsiteY66" fmla="*/ 3291104 h 4225548"/>
              <a:gd name="connsiteX67" fmla="*/ 729967 w 1077158"/>
              <a:gd name="connsiteY67" fmla="*/ 3265704 h 4225548"/>
              <a:gd name="connsiteX68" fmla="*/ 679167 w 1077158"/>
              <a:gd name="connsiteY68" fmla="*/ 3197971 h 4225548"/>
              <a:gd name="connsiteX69" fmla="*/ 662234 w 1077158"/>
              <a:gd name="connsiteY69" fmla="*/ 3130237 h 4225548"/>
              <a:gd name="connsiteX70" fmla="*/ 645301 w 1077158"/>
              <a:gd name="connsiteY70" fmla="*/ 3079437 h 4225548"/>
              <a:gd name="connsiteX71" fmla="*/ 628367 w 1077158"/>
              <a:gd name="connsiteY71" fmla="*/ 3054037 h 4225548"/>
              <a:gd name="connsiteX72" fmla="*/ 602967 w 1077158"/>
              <a:gd name="connsiteY72" fmla="*/ 2977837 h 4225548"/>
              <a:gd name="connsiteX73" fmla="*/ 594501 w 1077158"/>
              <a:gd name="connsiteY73" fmla="*/ 2952437 h 4225548"/>
              <a:gd name="connsiteX74" fmla="*/ 586034 w 1077158"/>
              <a:gd name="connsiteY74" fmla="*/ 2918571 h 4225548"/>
              <a:gd name="connsiteX75" fmla="*/ 577567 w 1077158"/>
              <a:gd name="connsiteY75" fmla="*/ 2893171 h 4225548"/>
              <a:gd name="connsiteX76" fmla="*/ 569101 w 1077158"/>
              <a:gd name="connsiteY76" fmla="*/ 2859304 h 4225548"/>
              <a:gd name="connsiteX77" fmla="*/ 560634 w 1077158"/>
              <a:gd name="connsiteY77" fmla="*/ 2816971 h 4225548"/>
              <a:gd name="connsiteX78" fmla="*/ 543701 w 1077158"/>
              <a:gd name="connsiteY78" fmla="*/ 2766171 h 4225548"/>
              <a:gd name="connsiteX79" fmla="*/ 526767 w 1077158"/>
              <a:gd name="connsiteY79" fmla="*/ 2740771 h 4225548"/>
              <a:gd name="connsiteX80" fmla="*/ 518301 w 1077158"/>
              <a:gd name="connsiteY80" fmla="*/ 2715371 h 4225548"/>
              <a:gd name="connsiteX81" fmla="*/ 518301 w 1077158"/>
              <a:gd name="connsiteY81" fmla="*/ 2529104 h 4225548"/>
              <a:gd name="connsiteX82" fmla="*/ 543701 w 1077158"/>
              <a:gd name="connsiteY82" fmla="*/ 2520637 h 4225548"/>
              <a:gd name="connsiteX83" fmla="*/ 602967 w 1077158"/>
              <a:gd name="connsiteY83" fmla="*/ 2444437 h 4225548"/>
              <a:gd name="connsiteX84" fmla="*/ 619901 w 1077158"/>
              <a:gd name="connsiteY84" fmla="*/ 2393637 h 4225548"/>
              <a:gd name="connsiteX85" fmla="*/ 611434 w 1077158"/>
              <a:gd name="connsiteY85" fmla="*/ 1885637 h 4225548"/>
              <a:gd name="connsiteX86" fmla="*/ 619901 w 1077158"/>
              <a:gd name="connsiteY86" fmla="*/ 1843304 h 4225548"/>
              <a:gd name="connsiteX87" fmla="*/ 645301 w 1077158"/>
              <a:gd name="connsiteY87" fmla="*/ 1826371 h 4225548"/>
              <a:gd name="connsiteX88" fmla="*/ 662234 w 1077158"/>
              <a:gd name="connsiteY88" fmla="*/ 1809437 h 4225548"/>
              <a:gd name="connsiteX89" fmla="*/ 653767 w 1077158"/>
              <a:gd name="connsiteY89" fmla="*/ 1673971 h 4225548"/>
              <a:gd name="connsiteX90" fmla="*/ 636834 w 1077158"/>
              <a:gd name="connsiteY90" fmla="*/ 1623171 h 4225548"/>
              <a:gd name="connsiteX91" fmla="*/ 628367 w 1077158"/>
              <a:gd name="connsiteY91" fmla="*/ 1589304 h 4225548"/>
              <a:gd name="connsiteX92" fmla="*/ 619901 w 1077158"/>
              <a:gd name="connsiteY92" fmla="*/ 1496171 h 4225548"/>
              <a:gd name="connsiteX93" fmla="*/ 611434 w 1077158"/>
              <a:gd name="connsiteY93" fmla="*/ 1436904 h 4225548"/>
              <a:gd name="connsiteX94" fmla="*/ 602967 w 1077158"/>
              <a:gd name="connsiteY94" fmla="*/ 1301437 h 4225548"/>
              <a:gd name="connsiteX95" fmla="*/ 577567 w 1077158"/>
              <a:gd name="connsiteY95" fmla="*/ 1216771 h 4225548"/>
              <a:gd name="connsiteX96" fmla="*/ 569101 w 1077158"/>
              <a:gd name="connsiteY96" fmla="*/ 1191371 h 4225548"/>
              <a:gd name="connsiteX97" fmla="*/ 552167 w 1077158"/>
              <a:gd name="connsiteY97" fmla="*/ 1098237 h 4225548"/>
              <a:gd name="connsiteX98" fmla="*/ 535234 w 1077158"/>
              <a:gd name="connsiteY98" fmla="*/ 1047437 h 4225548"/>
              <a:gd name="connsiteX99" fmla="*/ 509834 w 1077158"/>
              <a:gd name="connsiteY99" fmla="*/ 996637 h 4225548"/>
              <a:gd name="connsiteX100" fmla="*/ 492901 w 1077158"/>
              <a:gd name="connsiteY100" fmla="*/ 928904 h 4225548"/>
              <a:gd name="connsiteX101" fmla="*/ 484434 w 1077158"/>
              <a:gd name="connsiteY101" fmla="*/ 895037 h 4225548"/>
              <a:gd name="connsiteX102" fmla="*/ 467501 w 1077158"/>
              <a:gd name="connsiteY102" fmla="*/ 844237 h 4225548"/>
              <a:gd name="connsiteX103" fmla="*/ 442101 w 1077158"/>
              <a:gd name="connsiteY103" fmla="*/ 768037 h 4225548"/>
              <a:gd name="connsiteX104" fmla="*/ 433634 w 1077158"/>
              <a:gd name="connsiteY104" fmla="*/ 742637 h 4225548"/>
              <a:gd name="connsiteX105" fmla="*/ 374367 w 1077158"/>
              <a:gd name="connsiteY105" fmla="*/ 708771 h 4225548"/>
              <a:gd name="connsiteX106" fmla="*/ 357434 w 1077158"/>
              <a:gd name="connsiteY106" fmla="*/ 691837 h 4225548"/>
              <a:gd name="connsiteX107" fmla="*/ 306634 w 1077158"/>
              <a:gd name="connsiteY107" fmla="*/ 424100 h 4225548"/>
              <a:gd name="connsiteX108" fmla="*/ 37394 w 1077158"/>
              <a:gd name="connsiteY108" fmla="*/ 33142 h 4225548"/>
              <a:gd name="connsiteX109" fmla="*/ 82267 w 1077158"/>
              <a:gd name="connsiteY109" fmla="*/ 622949 h 4225548"/>
              <a:gd name="connsiteX110" fmla="*/ 21307 w 1077158"/>
              <a:gd name="connsiteY110" fmla="*/ 717237 h 4225548"/>
              <a:gd name="connsiteX111" fmla="*/ 94967 w 1077158"/>
              <a:gd name="connsiteY111" fmla="*/ 725704 h 4225548"/>
              <a:gd name="connsiteX112" fmla="*/ 52634 w 1077158"/>
              <a:gd name="connsiteY112" fmla="*/ 759571 h 4225548"/>
              <a:gd name="connsiteX113" fmla="*/ 44167 w 1077158"/>
              <a:gd name="connsiteY113" fmla="*/ 801904 h 422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077158" h="4225548">
                <a:moveTo>
                  <a:pt x="44167" y="801904"/>
                </a:moveTo>
                <a:lnTo>
                  <a:pt x="44167" y="801904"/>
                </a:lnTo>
                <a:cubicBezTo>
                  <a:pt x="41345" y="830126"/>
                  <a:pt x="35701" y="858208"/>
                  <a:pt x="35701" y="886571"/>
                </a:cubicBezTo>
                <a:cubicBezTo>
                  <a:pt x="35701" y="895496"/>
                  <a:pt x="43279" y="903091"/>
                  <a:pt x="44167" y="911971"/>
                </a:cubicBezTo>
                <a:cubicBezTo>
                  <a:pt x="48949" y="959793"/>
                  <a:pt x="50348" y="1007898"/>
                  <a:pt x="52634" y="1055904"/>
                </a:cubicBezTo>
                <a:cubicBezTo>
                  <a:pt x="64546" y="1306043"/>
                  <a:pt x="50367" y="1192431"/>
                  <a:pt x="69567" y="1326837"/>
                </a:cubicBezTo>
                <a:cubicBezTo>
                  <a:pt x="72389" y="1371993"/>
                  <a:pt x="78034" y="1417060"/>
                  <a:pt x="78034" y="1462304"/>
                </a:cubicBezTo>
                <a:cubicBezTo>
                  <a:pt x="78034" y="1871142"/>
                  <a:pt x="87145" y="1778870"/>
                  <a:pt x="61101" y="1987237"/>
                </a:cubicBezTo>
                <a:cubicBezTo>
                  <a:pt x="63923" y="2105770"/>
                  <a:pt x="64631" y="2224373"/>
                  <a:pt x="69567" y="2342837"/>
                </a:cubicBezTo>
                <a:cubicBezTo>
                  <a:pt x="70305" y="2360555"/>
                  <a:pt x="80406" y="2407187"/>
                  <a:pt x="86501" y="2427504"/>
                </a:cubicBezTo>
                <a:cubicBezTo>
                  <a:pt x="91630" y="2444601"/>
                  <a:pt x="103434" y="2478304"/>
                  <a:pt x="103434" y="2478304"/>
                </a:cubicBezTo>
                <a:cubicBezTo>
                  <a:pt x="106256" y="2500882"/>
                  <a:pt x="110087" y="2523356"/>
                  <a:pt x="111901" y="2546037"/>
                </a:cubicBezTo>
                <a:cubicBezTo>
                  <a:pt x="115734" y="2593945"/>
                  <a:pt x="115585" y="2642149"/>
                  <a:pt x="120367" y="2689971"/>
                </a:cubicBezTo>
                <a:cubicBezTo>
                  <a:pt x="121255" y="2698851"/>
                  <a:pt x="126898" y="2706659"/>
                  <a:pt x="128834" y="2715371"/>
                </a:cubicBezTo>
                <a:cubicBezTo>
                  <a:pt x="132558" y="2732129"/>
                  <a:pt x="133577" y="2749413"/>
                  <a:pt x="137301" y="2766171"/>
                </a:cubicBezTo>
                <a:cubicBezTo>
                  <a:pt x="140797" y="2781905"/>
                  <a:pt x="159099" y="2824300"/>
                  <a:pt x="162701" y="2833904"/>
                </a:cubicBezTo>
                <a:cubicBezTo>
                  <a:pt x="165835" y="2842260"/>
                  <a:pt x="167651" y="2851101"/>
                  <a:pt x="171167" y="2859304"/>
                </a:cubicBezTo>
                <a:cubicBezTo>
                  <a:pt x="176139" y="2870905"/>
                  <a:pt x="183129" y="2881570"/>
                  <a:pt x="188101" y="2893171"/>
                </a:cubicBezTo>
                <a:cubicBezTo>
                  <a:pt x="199079" y="2918786"/>
                  <a:pt x="207042" y="2966927"/>
                  <a:pt x="213501" y="2986304"/>
                </a:cubicBezTo>
                <a:cubicBezTo>
                  <a:pt x="216323" y="2994771"/>
                  <a:pt x="217375" y="3004051"/>
                  <a:pt x="221967" y="3011704"/>
                </a:cubicBezTo>
                <a:cubicBezTo>
                  <a:pt x="226074" y="3018549"/>
                  <a:pt x="233914" y="3022404"/>
                  <a:pt x="238901" y="3028637"/>
                </a:cubicBezTo>
                <a:cubicBezTo>
                  <a:pt x="281634" y="3082052"/>
                  <a:pt x="231873" y="3030075"/>
                  <a:pt x="272767" y="3070971"/>
                </a:cubicBezTo>
                <a:cubicBezTo>
                  <a:pt x="281709" y="3097797"/>
                  <a:pt x="279411" y="3098326"/>
                  <a:pt x="298167" y="3121771"/>
                </a:cubicBezTo>
                <a:cubicBezTo>
                  <a:pt x="303154" y="3128004"/>
                  <a:pt x="310114" y="3132471"/>
                  <a:pt x="315101" y="3138704"/>
                </a:cubicBezTo>
                <a:cubicBezTo>
                  <a:pt x="321458" y="3146650"/>
                  <a:pt x="326120" y="3155824"/>
                  <a:pt x="332034" y="3164104"/>
                </a:cubicBezTo>
                <a:cubicBezTo>
                  <a:pt x="394721" y="3251867"/>
                  <a:pt x="313441" y="3131981"/>
                  <a:pt x="391301" y="3248771"/>
                </a:cubicBezTo>
                <a:cubicBezTo>
                  <a:pt x="396945" y="3257238"/>
                  <a:pt x="405016" y="3264518"/>
                  <a:pt x="408234" y="3274171"/>
                </a:cubicBezTo>
                <a:cubicBezTo>
                  <a:pt x="423137" y="3318877"/>
                  <a:pt x="411751" y="3292147"/>
                  <a:pt x="450567" y="3350371"/>
                </a:cubicBezTo>
                <a:lnTo>
                  <a:pt x="467501" y="3375771"/>
                </a:lnTo>
                <a:cubicBezTo>
                  <a:pt x="470323" y="3384238"/>
                  <a:pt x="471375" y="3393518"/>
                  <a:pt x="475967" y="3401171"/>
                </a:cubicBezTo>
                <a:cubicBezTo>
                  <a:pt x="480074" y="3408016"/>
                  <a:pt x="489331" y="3410964"/>
                  <a:pt x="492901" y="3418104"/>
                </a:cubicBezTo>
                <a:cubicBezTo>
                  <a:pt x="500884" y="3434069"/>
                  <a:pt x="504190" y="3451971"/>
                  <a:pt x="509834" y="3468904"/>
                </a:cubicBezTo>
                <a:cubicBezTo>
                  <a:pt x="530140" y="3529821"/>
                  <a:pt x="505499" y="3453730"/>
                  <a:pt x="526767" y="3528171"/>
                </a:cubicBezTo>
                <a:cubicBezTo>
                  <a:pt x="551074" y="3613246"/>
                  <a:pt x="517215" y="3481501"/>
                  <a:pt x="543701" y="3587437"/>
                </a:cubicBezTo>
                <a:cubicBezTo>
                  <a:pt x="542864" y="3594969"/>
                  <a:pt x="540307" y="3666470"/>
                  <a:pt x="526767" y="3689037"/>
                </a:cubicBezTo>
                <a:cubicBezTo>
                  <a:pt x="522660" y="3695882"/>
                  <a:pt x="515478" y="3700326"/>
                  <a:pt x="509834" y="3705971"/>
                </a:cubicBezTo>
                <a:cubicBezTo>
                  <a:pt x="504190" y="3722904"/>
                  <a:pt x="490930" y="3739031"/>
                  <a:pt x="492901" y="3756771"/>
                </a:cubicBezTo>
                <a:cubicBezTo>
                  <a:pt x="502652" y="3844536"/>
                  <a:pt x="495168" y="3808178"/>
                  <a:pt x="509834" y="3866837"/>
                </a:cubicBezTo>
                <a:cubicBezTo>
                  <a:pt x="507012" y="3889415"/>
                  <a:pt x="504374" y="3912017"/>
                  <a:pt x="501367" y="3934571"/>
                </a:cubicBezTo>
                <a:cubicBezTo>
                  <a:pt x="498530" y="3955851"/>
                  <a:pt x="496130" y="3995845"/>
                  <a:pt x="484434" y="4019237"/>
                </a:cubicBezTo>
                <a:cubicBezTo>
                  <a:pt x="479883" y="4028338"/>
                  <a:pt x="472052" y="4035536"/>
                  <a:pt x="467501" y="4044637"/>
                </a:cubicBezTo>
                <a:cubicBezTo>
                  <a:pt x="449439" y="4080761"/>
                  <a:pt x="474274" y="4064957"/>
                  <a:pt x="433634" y="4078504"/>
                </a:cubicBezTo>
                <a:cubicBezTo>
                  <a:pt x="375639" y="4136499"/>
                  <a:pt x="396117" y="4109378"/>
                  <a:pt x="365901" y="4154704"/>
                </a:cubicBezTo>
                <a:cubicBezTo>
                  <a:pt x="368723" y="4171637"/>
                  <a:pt x="365850" y="4190599"/>
                  <a:pt x="374367" y="4205504"/>
                </a:cubicBezTo>
                <a:cubicBezTo>
                  <a:pt x="378795" y="4213253"/>
                  <a:pt x="390842" y="4213971"/>
                  <a:pt x="399767" y="4213971"/>
                </a:cubicBezTo>
                <a:cubicBezTo>
                  <a:pt x="442194" y="4213971"/>
                  <a:pt x="484434" y="4208326"/>
                  <a:pt x="526767" y="4205504"/>
                </a:cubicBezTo>
                <a:cubicBezTo>
                  <a:pt x="583817" y="4209893"/>
                  <a:pt x="720760" y="4225548"/>
                  <a:pt x="772301" y="4205504"/>
                </a:cubicBezTo>
                <a:cubicBezTo>
                  <a:pt x="788937" y="4199035"/>
                  <a:pt x="789234" y="4154704"/>
                  <a:pt x="789234" y="4154704"/>
                </a:cubicBezTo>
                <a:cubicBezTo>
                  <a:pt x="795316" y="4093884"/>
                  <a:pt x="775320" y="4073582"/>
                  <a:pt x="823101" y="4053104"/>
                </a:cubicBezTo>
                <a:cubicBezTo>
                  <a:pt x="833796" y="4048520"/>
                  <a:pt x="845678" y="4047459"/>
                  <a:pt x="856967" y="4044637"/>
                </a:cubicBezTo>
                <a:cubicBezTo>
                  <a:pt x="915023" y="4052931"/>
                  <a:pt x="930350" y="4060158"/>
                  <a:pt x="992434" y="4044637"/>
                </a:cubicBezTo>
                <a:cubicBezTo>
                  <a:pt x="1002306" y="4042169"/>
                  <a:pt x="1009367" y="4033348"/>
                  <a:pt x="1017834" y="4027704"/>
                </a:cubicBezTo>
                <a:cubicBezTo>
                  <a:pt x="1066361" y="3954912"/>
                  <a:pt x="1008181" y="4047011"/>
                  <a:pt x="1043234" y="3976904"/>
                </a:cubicBezTo>
                <a:cubicBezTo>
                  <a:pt x="1047785" y="3967803"/>
                  <a:pt x="1054523" y="3959971"/>
                  <a:pt x="1060167" y="3951504"/>
                </a:cubicBezTo>
                <a:cubicBezTo>
                  <a:pt x="1076799" y="3884979"/>
                  <a:pt x="1077158" y="3898248"/>
                  <a:pt x="1060167" y="3790637"/>
                </a:cubicBezTo>
                <a:cubicBezTo>
                  <a:pt x="1058199" y="3778170"/>
                  <a:pt x="1048206" y="3768372"/>
                  <a:pt x="1043234" y="3756771"/>
                </a:cubicBezTo>
                <a:cubicBezTo>
                  <a:pt x="1022202" y="3707696"/>
                  <a:pt x="1050375" y="3754783"/>
                  <a:pt x="1017834" y="3705971"/>
                </a:cubicBezTo>
                <a:cubicBezTo>
                  <a:pt x="1015012" y="3694682"/>
                  <a:pt x="1012711" y="3683250"/>
                  <a:pt x="1009367" y="3672104"/>
                </a:cubicBezTo>
                <a:cubicBezTo>
                  <a:pt x="1004238" y="3655007"/>
                  <a:pt x="992434" y="3621304"/>
                  <a:pt x="992434" y="3621304"/>
                </a:cubicBezTo>
                <a:cubicBezTo>
                  <a:pt x="995256" y="3607193"/>
                  <a:pt x="997115" y="3592854"/>
                  <a:pt x="1000901" y="3578971"/>
                </a:cubicBezTo>
                <a:cubicBezTo>
                  <a:pt x="1005597" y="3561751"/>
                  <a:pt x="1017834" y="3528171"/>
                  <a:pt x="1017834" y="3528171"/>
                </a:cubicBezTo>
                <a:cubicBezTo>
                  <a:pt x="1015012" y="3511238"/>
                  <a:pt x="1015395" y="3493445"/>
                  <a:pt x="1009367" y="3477371"/>
                </a:cubicBezTo>
                <a:cubicBezTo>
                  <a:pt x="1005732" y="3467677"/>
                  <a:pt x="972953" y="3446464"/>
                  <a:pt x="967034" y="3443504"/>
                </a:cubicBezTo>
                <a:cubicBezTo>
                  <a:pt x="953495" y="3436735"/>
                  <a:pt x="920434" y="3430190"/>
                  <a:pt x="907767" y="3426571"/>
                </a:cubicBezTo>
                <a:cubicBezTo>
                  <a:pt x="877957" y="3418054"/>
                  <a:pt x="855822" y="3408492"/>
                  <a:pt x="831567" y="3384237"/>
                </a:cubicBezTo>
                <a:cubicBezTo>
                  <a:pt x="814634" y="3367304"/>
                  <a:pt x="794050" y="3353363"/>
                  <a:pt x="780767" y="3333437"/>
                </a:cubicBezTo>
                <a:cubicBezTo>
                  <a:pt x="758190" y="3299570"/>
                  <a:pt x="772301" y="3313681"/>
                  <a:pt x="738434" y="3291104"/>
                </a:cubicBezTo>
                <a:cubicBezTo>
                  <a:pt x="735612" y="3282637"/>
                  <a:pt x="734301" y="3273506"/>
                  <a:pt x="729967" y="3265704"/>
                </a:cubicBezTo>
                <a:cubicBezTo>
                  <a:pt x="706031" y="3222619"/>
                  <a:pt x="704860" y="3223663"/>
                  <a:pt x="679167" y="3197971"/>
                </a:cubicBezTo>
                <a:cubicBezTo>
                  <a:pt x="653475" y="3120890"/>
                  <a:pt x="692890" y="3242644"/>
                  <a:pt x="662234" y="3130237"/>
                </a:cubicBezTo>
                <a:cubicBezTo>
                  <a:pt x="657538" y="3113017"/>
                  <a:pt x="655202" y="3094288"/>
                  <a:pt x="645301" y="3079437"/>
                </a:cubicBezTo>
                <a:lnTo>
                  <a:pt x="628367" y="3054037"/>
                </a:lnTo>
                <a:lnTo>
                  <a:pt x="602967" y="2977837"/>
                </a:lnTo>
                <a:cubicBezTo>
                  <a:pt x="600145" y="2969370"/>
                  <a:pt x="596666" y="2961095"/>
                  <a:pt x="594501" y="2952437"/>
                </a:cubicBezTo>
                <a:cubicBezTo>
                  <a:pt x="591679" y="2941148"/>
                  <a:pt x="589231" y="2929759"/>
                  <a:pt x="586034" y="2918571"/>
                </a:cubicBezTo>
                <a:cubicBezTo>
                  <a:pt x="583582" y="2909990"/>
                  <a:pt x="580019" y="2901752"/>
                  <a:pt x="577567" y="2893171"/>
                </a:cubicBezTo>
                <a:cubicBezTo>
                  <a:pt x="574370" y="2881982"/>
                  <a:pt x="571625" y="2870663"/>
                  <a:pt x="569101" y="2859304"/>
                </a:cubicBezTo>
                <a:cubicBezTo>
                  <a:pt x="565979" y="2845256"/>
                  <a:pt x="564420" y="2830854"/>
                  <a:pt x="560634" y="2816971"/>
                </a:cubicBezTo>
                <a:cubicBezTo>
                  <a:pt x="555938" y="2799751"/>
                  <a:pt x="553602" y="2781022"/>
                  <a:pt x="543701" y="2766171"/>
                </a:cubicBezTo>
                <a:lnTo>
                  <a:pt x="526767" y="2740771"/>
                </a:lnTo>
                <a:cubicBezTo>
                  <a:pt x="523945" y="2732304"/>
                  <a:pt x="520753" y="2723952"/>
                  <a:pt x="518301" y="2715371"/>
                </a:cubicBezTo>
                <a:cubicBezTo>
                  <a:pt x="499580" y="2649847"/>
                  <a:pt x="500065" y="2615722"/>
                  <a:pt x="518301" y="2529104"/>
                </a:cubicBezTo>
                <a:cubicBezTo>
                  <a:pt x="520140" y="2520371"/>
                  <a:pt x="535234" y="2523459"/>
                  <a:pt x="543701" y="2520637"/>
                </a:cubicBezTo>
                <a:cubicBezTo>
                  <a:pt x="565618" y="2498720"/>
                  <a:pt x="592839" y="2474820"/>
                  <a:pt x="602967" y="2444437"/>
                </a:cubicBezTo>
                <a:lnTo>
                  <a:pt x="619901" y="2393637"/>
                </a:lnTo>
                <a:cubicBezTo>
                  <a:pt x="617079" y="2224304"/>
                  <a:pt x="611434" y="2054994"/>
                  <a:pt x="611434" y="1885637"/>
                </a:cubicBezTo>
                <a:cubicBezTo>
                  <a:pt x="611434" y="1871247"/>
                  <a:pt x="612761" y="1855798"/>
                  <a:pt x="619901" y="1843304"/>
                </a:cubicBezTo>
                <a:cubicBezTo>
                  <a:pt x="624950" y="1834469"/>
                  <a:pt x="637355" y="1832728"/>
                  <a:pt x="645301" y="1826371"/>
                </a:cubicBezTo>
                <a:cubicBezTo>
                  <a:pt x="651534" y="1821384"/>
                  <a:pt x="656590" y="1815082"/>
                  <a:pt x="662234" y="1809437"/>
                </a:cubicBezTo>
                <a:cubicBezTo>
                  <a:pt x="659412" y="1764282"/>
                  <a:pt x="659880" y="1718800"/>
                  <a:pt x="653767" y="1673971"/>
                </a:cubicBezTo>
                <a:cubicBezTo>
                  <a:pt x="651355" y="1656285"/>
                  <a:pt x="641163" y="1640487"/>
                  <a:pt x="636834" y="1623171"/>
                </a:cubicBezTo>
                <a:lnTo>
                  <a:pt x="628367" y="1589304"/>
                </a:lnTo>
                <a:cubicBezTo>
                  <a:pt x="625545" y="1558260"/>
                  <a:pt x="623343" y="1527153"/>
                  <a:pt x="619901" y="1496171"/>
                </a:cubicBezTo>
                <a:cubicBezTo>
                  <a:pt x="617697" y="1476337"/>
                  <a:pt x="613163" y="1456785"/>
                  <a:pt x="611434" y="1436904"/>
                </a:cubicBezTo>
                <a:cubicBezTo>
                  <a:pt x="607514" y="1391830"/>
                  <a:pt x="607469" y="1346456"/>
                  <a:pt x="602967" y="1301437"/>
                </a:cubicBezTo>
                <a:cubicBezTo>
                  <a:pt x="601139" y="1283152"/>
                  <a:pt x="581359" y="1228146"/>
                  <a:pt x="577567" y="1216771"/>
                </a:cubicBezTo>
                <a:lnTo>
                  <a:pt x="569101" y="1191371"/>
                </a:lnTo>
                <a:cubicBezTo>
                  <a:pt x="563137" y="1149625"/>
                  <a:pt x="563055" y="1134531"/>
                  <a:pt x="552167" y="1098237"/>
                </a:cubicBezTo>
                <a:cubicBezTo>
                  <a:pt x="547038" y="1081140"/>
                  <a:pt x="545135" y="1062289"/>
                  <a:pt x="535234" y="1047437"/>
                </a:cubicBezTo>
                <a:cubicBezTo>
                  <a:pt x="517451" y="1020761"/>
                  <a:pt x="517923" y="1026296"/>
                  <a:pt x="509834" y="996637"/>
                </a:cubicBezTo>
                <a:cubicBezTo>
                  <a:pt x="503711" y="974185"/>
                  <a:pt x="498545" y="951482"/>
                  <a:pt x="492901" y="928904"/>
                </a:cubicBezTo>
                <a:cubicBezTo>
                  <a:pt x="490079" y="917615"/>
                  <a:pt x="488114" y="906076"/>
                  <a:pt x="484434" y="895037"/>
                </a:cubicBezTo>
                <a:lnTo>
                  <a:pt x="467501" y="844237"/>
                </a:lnTo>
                <a:lnTo>
                  <a:pt x="442101" y="768037"/>
                </a:lnTo>
                <a:cubicBezTo>
                  <a:pt x="439279" y="759570"/>
                  <a:pt x="441617" y="746628"/>
                  <a:pt x="433634" y="742637"/>
                </a:cubicBezTo>
                <a:cubicBezTo>
                  <a:pt x="410459" y="731050"/>
                  <a:pt x="394311" y="724726"/>
                  <a:pt x="374367" y="708771"/>
                </a:cubicBezTo>
                <a:cubicBezTo>
                  <a:pt x="368134" y="703784"/>
                  <a:pt x="364574" y="695407"/>
                  <a:pt x="357434" y="691837"/>
                </a:cubicBezTo>
                <a:cubicBezTo>
                  <a:pt x="341469" y="683854"/>
                  <a:pt x="306634" y="424100"/>
                  <a:pt x="306634" y="424100"/>
                </a:cubicBezTo>
                <a:cubicBezTo>
                  <a:pt x="288854" y="422507"/>
                  <a:pt x="74789" y="0"/>
                  <a:pt x="37394" y="33142"/>
                </a:cubicBezTo>
                <a:cubicBezTo>
                  <a:pt x="0" y="66284"/>
                  <a:pt x="103998" y="617123"/>
                  <a:pt x="82267" y="622949"/>
                </a:cubicBezTo>
                <a:cubicBezTo>
                  <a:pt x="18419" y="633030"/>
                  <a:pt x="63494" y="696144"/>
                  <a:pt x="21307" y="717237"/>
                </a:cubicBezTo>
                <a:cubicBezTo>
                  <a:pt x="13325" y="721228"/>
                  <a:pt x="102949" y="721713"/>
                  <a:pt x="94967" y="725704"/>
                </a:cubicBezTo>
                <a:cubicBezTo>
                  <a:pt x="73604" y="736386"/>
                  <a:pt x="68385" y="743819"/>
                  <a:pt x="52634" y="759571"/>
                </a:cubicBezTo>
                <a:cubicBezTo>
                  <a:pt x="42171" y="790958"/>
                  <a:pt x="45578" y="794848"/>
                  <a:pt x="44167" y="801904"/>
                </a:cubicBezTo>
                <a:close/>
              </a:path>
            </a:pathLst>
          </a:custGeom>
          <a:noFill/>
          <a:ln w="19050" cmpd="sng">
            <a:solidFill>
              <a:srgbClr val="FFFF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74020" y="429573"/>
            <a:ext cx="464527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FIELD DIAGNOSIS 1</a:t>
            </a:r>
            <a:endParaRPr lang="en-US" sz="2500" b="1" dirty="0">
              <a:solidFill>
                <a:schemeClr val="bg1"/>
              </a:solidFill>
              <a:latin typeface="Arial"/>
              <a:cs typeface="Arial"/>
            </a:endParaRPr>
          </a:p>
        </p:txBody>
      </p:sp>
      <p:pic>
        <p:nvPicPr>
          <p:cNvPr id="23" name="Picture 2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9033"/>
            <a:ext cx="476007" cy="556081"/>
          </a:xfrm>
          <a:prstGeom prst="rect">
            <a:avLst/>
          </a:prstGeom>
        </p:spPr>
      </p:pic>
      <p:sp>
        <p:nvSpPr>
          <p:cNvPr id="24" name="TextBox 23"/>
          <p:cNvSpPr txBox="1"/>
          <p:nvPr/>
        </p:nvSpPr>
        <p:spPr>
          <a:xfrm>
            <a:off x="5320146" y="1579392"/>
            <a:ext cx="4234405" cy="690789"/>
          </a:xfrm>
          <a:prstGeom prst="roundRect">
            <a:avLst>
              <a:gd name="adj" fmla="val 50000"/>
            </a:avLst>
          </a:prstGeom>
          <a:solidFill>
            <a:srgbClr val="377C29"/>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1600" dirty="0" smtClean="0">
                <a:solidFill>
                  <a:schemeClr val="bg1"/>
                </a:solidFill>
                <a:latin typeface="Arial"/>
                <a:cs typeface="Arial"/>
              </a:rPr>
              <a:t>BIOTIC</a:t>
            </a:r>
            <a:r>
              <a:rPr lang="en-US" sz="1600" dirty="0">
                <a:solidFill>
                  <a:schemeClr val="bg1"/>
                </a:solidFill>
                <a:cs typeface="Arial"/>
              </a:rPr>
              <a:t>:  Active</a:t>
            </a:r>
            <a:r>
              <a:rPr lang="en-GB" sz="1600" dirty="0">
                <a:solidFill>
                  <a:schemeClr val="bg1"/>
                </a:solidFill>
                <a:cs typeface="Arial"/>
              </a:rPr>
              <a:t> disease process, </a:t>
            </a:r>
            <a:endParaRPr lang="en-GB" sz="1600" dirty="0" smtClean="0">
              <a:solidFill>
                <a:schemeClr val="bg1"/>
              </a:solidFill>
              <a:cs typeface="Arial"/>
            </a:endParaRPr>
          </a:p>
          <a:p>
            <a:r>
              <a:rPr lang="en-GB" sz="1600" dirty="0" smtClean="0">
                <a:solidFill>
                  <a:schemeClr val="bg1"/>
                </a:solidFill>
                <a:cs typeface="Arial"/>
              </a:rPr>
              <a:t>clear </a:t>
            </a:r>
            <a:r>
              <a:rPr lang="en-GB" sz="1600" dirty="0">
                <a:solidFill>
                  <a:schemeClr val="bg1"/>
                </a:solidFill>
                <a:cs typeface="Arial"/>
              </a:rPr>
              <a:t>border between healthy and diseased area</a:t>
            </a:r>
          </a:p>
        </p:txBody>
      </p:sp>
      <p:sp>
        <p:nvSpPr>
          <p:cNvPr id="26" name="TextBox 2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1" name="TextBox 20"/>
          <p:cNvSpPr txBox="1"/>
          <p:nvPr/>
        </p:nvSpPr>
        <p:spPr>
          <a:xfrm>
            <a:off x="-447674" y="1314449"/>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pPr>
              <a:spcBef>
                <a:spcPts val="0"/>
              </a:spcBef>
              <a:spcAft>
                <a:spcPts val="0"/>
              </a:spcAft>
            </a:pPr>
            <a:r>
              <a:rPr lang="en-US" sz="1600" b="1" kern="0" smtClean="0">
                <a:solidFill>
                  <a:schemeClr val="bg1"/>
                </a:solidFill>
                <a:latin typeface="Arial"/>
                <a:cs typeface="Arial"/>
              </a:rPr>
              <a:t>NOT </a:t>
            </a:r>
            <a:r>
              <a:rPr lang="en-US" sz="1600" kern="0" smtClean="0">
                <a:solidFill>
                  <a:schemeClr val="bg1"/>
                </a:solidFill>
                <a:latin typeface="Arial"/>
                <a:cs typeface="Arial"/>
              </a:rPr>
              <a:t>INSECT or MITE</a:t>
            </a:r>
            <a:endParaRPr lang="en-US" sz="1600" kern="0" dirty="0" smtClean="0">
              <a:solidFill>
                <a:schemeClr val="bg1"/>
              </a:solidFill>
              <a:latin typeface="Arial"/>
              <a:cs typeface="Arial"/>
            </a:endParaRPr>
          </a:p>
          <a:p>
            <a:pPr>
              <a:spcBef>
                <a:spcPts val="0"/>
              </a:spcBef>
              <a:spcAft>
                <a:spcPts val="0"/>
              </a:spcAft>
            </a:pPr>
            <a:r>
              <a:rPr lang="en-US" sz="1600" kern="0" spc="-100" dirty="0" smtClean="0">
                <a:solidFill>
                  <a:schemeClr val="bg1"/>
                </a:solidFill>
                <a:latin typeface="Arial"/>
                <a:cs typeface="Arial"/>
              </a:rPr>
              <a:t>No holes or </a:t>
            </a:r>
            <a:r>
              <a:rPr lang="en-US" sz="1600" kern="0" spc="-100" smtClean="0">
                <a:solidFill>
                  <a:schemeClr val="bg1"/>
                </a:solidFill>
                <a:latin typeface="Arial"/>
                <a:cs typeface="Arial"/>
              </a:rPr>
              <a:t>other evidence eg webbing</a:t>
            </a:r>
            <a:endParaRPr lang="en-US" sz="1600" kern="0" spc="-100" dirty="0">
              <a:solidFill>
                <a:schemeClr val="bg1"/>
              </a:solidFill>
              <a:latin typeface="Arial"/>
              <a:cs typeface="Arial"/>
            </a:endParaRPr>
          </a:p>
        </p:txBody>
      </p:sp>
      <p:sp>
        <p:nvSpPr>
          <p:cNvPr id="25" name="TextBox 24"/>
          <p:cNvSpPr txBox="1"/>
          <p:nvPr/>
        </p:nvSpPr>
        <p:spPr>
          <a:xfrm>
            <a:off x="-447674" y="1984495"/>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NEMATODE</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27" name="TextBox 26"/>
          <p:cNvSpPr txBox="1"/>
          <p:nvPr/>
        </p:nvSpPr>
        <p:spPr>
          <a:xfrm>
            <a:off x="-447675" y="264336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VIRUS</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28" name="TextBox 27"/>
          <p:cNvSpPr txBox="1"/>
          <p:nvPr/>
        </p:nvSpPr>
        <p:spPr>
          <a:xfrm>
            <a:off x="-447675" y="335741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PHYTOPLASMA</a:t>
            </a:r>
            <a:endParaRPr lang="en-US" sz="1600" dirty="0" smtClean="0">
              <a:solidFill>
                <a:schemeClr val="bg1"/>
              </a:solidFill>
              <a:latin typeface="Arial"/>
              <a:cs typeface="Arial"/>
            </a:endParaRP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29" name="TextBox 28"/>
          <p:cNvSpPr txBox="1"/>
          <p:nvPr/>
        </p:nvSpPr>
        <p:spPr>
          <a:xfrm>
            <a:off x="-447675" y="4044922"/>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ANIMAL or BIRD</a:t>
            </a:r>
            <a:endParaRPr lang="en-US" sz="1600" dirty="0" smtClean="0">
              <a:solidFill>
                <a:schemeClr val="bg1"/>
              </a:solidFill>
              <a:latin typeface="Arial"/>
              <a:cs typeface="Arial"/>
            </a:endParaRPr>
          </a:p>
          <a:p>
            <a:r>
              <a:rPr lang="en-US" sz="1600" dirty="0" smtClean="0">
                <a:solidFill>
                  <a:schemeClr val="bg1"/>
                </a:solidFill>
                <a:latin typeface="Arial"/>
                <a:cs typeface="Arial"/>
              </a:rPr>
              <a:t>No feeding damage</a:t>
            </a:r>
            <a:endParaRPr lang="en-US" sz="1600" dirty="0">
              <a:solidFill>
                <a:schemeClr val="bg1"/>
              </a:solidFill>
              <a:latin typeface="Arial"/>
              <a:cs typeface="Arial"/>
            </a:endParaRPr>
          </a:p>
        </p:txBody>
      </p:sp>
      <p:sp>
        <p:nvSpPr>
          <p:cNvPr id="30" name="TextBox 29"/>
          <p:cNvSpPr txBox="1"/>
          <p:nvPr/>
        </p:nvSpPr>
        <p:spPr>
          <a:xfrm>
            <a:off x="-447675" y="471115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70" smtClean="0">
                <a:solidFill>
                  <a:schemeClr val="bg1"/>
                </a:solidFill>
                <a:latin typeface="Arial"/>
                <a:cs typeface="Arial"/>
              </a:rPr>
              <a:t>NOT </a:t>
            </a:r>
            <a:r>
              <a:rPr lang="en-US" sz="1600" spc="-70" smtClean="0">
                <a:solidFill>
                  <a:schemeClr val="bg1"/>
                </a:solidFill>
                <a:latin typeface="Arial"/>
                <a:cs typeface="Arial"/>
              </a:rPr>
              <a:t> LACK  OF NUTRIENT</a:t>
            </a:r>
            <a:endParaRPr lang="en-US" sz="1600" spc="-70" dirty="0" smtClean="0">
              <a:solidFill>
                <a:schemeClr val="bg1"/>
              </a:solidFill>
              <a:latin typeface="Arial"/>
              <a:cs typeface="Arial"/>
            </a:endParaRPr>
          </a:p>
          <a:p>
            <a:r>
              <a:rPr lang="en-US" sz="1600" spc="-50" smtClean="0">
                <a:solidFill>
                  <a:schemeClr val="bg1"/>
                </a:solidFill>
                <a:cs typeface="Arial"/>
              </a:rPr>
              <a:t>Doesn’t </a:t>
            </a:r>
            <a:r>
              <a:rPr lang="en-US" sz="1600" spc="-50">
                <a:solidFill>
                  <a:schemeClr val="bg1"/>
                </a:solidFill>
                <a:cs typeface="Arial"/>
              </a:rPr>
              <a:t>cause this type of symptom</a:t>
            </a:r>
            <a:endParaRPr lang="en-US" sz="1600" spc="-50" dirty="0">
              <a:solidFill>
                <a:schemeClr val="bg1"/>
              </a:solidFill>
              <a:cs typeface="Arial"/>
            </a:endParaRPr>
          </a:p>
        </p:txBody>
      </p:sp>
      <p:sp>
        <p:nvSpPr>
          <p:cNvPr id="31" name="TextBox 30"/>
          <p:cNvSpPr txBox="1"/>
          <p:nvPr/>
        </p:nvSpPr>
        <p:spPr>
          <a:xfrm>
            <a:off x="-447675" y="538269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100" smtClean="0">
                <a:solidFill>
                  <a:schemeClr val="bg1"/>
                </a:solidFill>
                <a:latin typeface="Arial"/>
                <a:cs typeface="Arial"/>
              </a:rPr>
              <a:t>NOT </a:t>
            </a:r>
            <a:r>
              <a:rPr lang="en-US" sz="1600" spc="-100" smtClean="0">
                <a:solidFill>
                  <a:schemeClr val="bg1"/>
                </a:solidFill>
                <a:latin typeface="Arial"/>
                <a:cs typeface="Arial"/>
              </a:rPr>
              <a:t> PHY’CAL or HERB’IDE</a:t>
            </a:r>
            <a:endParaRPr lang="en-US" sz="1600" spc="-100" dirty="0" smtClean="0">
              <a:solidFill>
                <a:schemeClr val="bg1"/>
              </a:solidFill>
              <a:latin typeface="Arial"/>
              <a:cs typeface="Arial"/>
            </a:endParaRPr>
          </a:p>
          <a:p>
            <a:r>
              <a:rPr lang="en-US" sz="1600" spc="-50">
                <a:solidFill>
                  <a:schemeClr val="bg1"/>
                </a:solidFill>
                <a:cs typeface="Arial"/>
              </a:rPr>
              <a:t>Doesn’t cause this type of symptom</a:t>
            </a:r>
            <a:endParaRPr lang="en-US" sz="1600" spc="-50" dirty="0">
              <a:solidFill>
                <a:schemeClr val="bg1"/>
              </a:solidFill>
              <a:cs typeface="Arial"/>
            </a:endParaRPr>
          </a:p>
        </p:txBody>
      </p:sp>
    </p:spTree>
    <p:extLst>
      <p:ext uri="{BB962C8B-B14F-4D97-AF65-F5344CB8AC3E}">
        <p14:creationId xmlns:p14="http://schemas.microsoft.com/office/powerpoint/2010/main" val="142874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500" fill="hold"/>
                                        <p:tgtEl>
                                          <p:spTgt spid="24"/>
                                        </p:tgtEl>
                                        <p:attrNameLst>
                                          <p:attrName>ppt_x</p:attrName>
                                        </p:attrNameLst>
                                      </p:cBhvr>
                                      <p:tavLst>
                                        <p:tav tm="0">
                                          <p:val>
                                            <p:strVal val="1+#ppt_w/2"/>
                                          </p:val>
                                        </p:tav>
                                        <p:tav tm="100000">
                                          <p:val>
                                            <p:strVal val="#ppt_x"/>
                                          </p:val>
                                        </p:tav>
                                      </p:tavLst>
                                    </p:anim>
                                    <p:anim calcmode="lin" valueType="num">
                                      <p:cBhvr additive="base">
                                        <p:cTn id="13" dur="1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0-#ppt_w/2"/>
                                          </p:val>
                                        </p:tav>
                                        <p:tav tm="100000">
                                          <p:val>
                                            <p:strVal val="#ppt_x"/>
                                          </p:val>
                                        </p:tav>
                                      </p:tavLst>
                                    </p:anim>
                                    <p:anim calcmode="lin" valueType="num">
                                      <p:cBhvr additive="base">
                                        <p:cTn id="19" dur="1000" fill="hold"/>
                                        <p:tgtEl>
                                          <p:spTgt spid="21"/>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1000" fill="hold"/>
                                        <p:tgtEl>
                                          <p:spTgt spid="25"/>
                                        </p:tgtEl>
                                        <p:attrNameLst>
                                          <p:attrName>ppt_x</p:attrName>
                                        </p:attrNameLst>
                                      </p:cBhvr>
                                      <p:tavLst>
                                        <p:tav tm="0">
                                          <p:val>
                                            <p:strVal val="0-#ppt_w/2"/>
                                          </p:val>
                                        </p:tav>
                                        <p:tav tm="100000">
                                          <p:val>
                                            <p:strVal val="#ppt_x"/>
                                          </p:val>
                                        </p:tav>
                                      </p:tavLst>
                                    </p:anim>
                                    <p:anim calcmode="lin" valueType="num">
                                      <p:cBhvr additive="base">
                                        <p:cTn id="23" dur="1000" fill="hold"/>
                                        <p:tgtEl>
                                          <p:spTgt spid="2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0-#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1000" fill="hold"/>
                                        <p:tgtEl>
                                          <p:spTgt spid="28"/>
                                        </p:tgtEl>
                                        <p:attrNameLst>
                                          <p:attrName>ppt_x</p:attrName>
                                        </p:attrNameLst>
                                      </p:cBhvr>
                                      <p:tavLst>
                                        <p:tav tm="0">
                                          <p:val>
                                            <p:strVal val="0-#ppt_w/2"/>
                                          </p:val>
                                        </p:tav>
                                        <p:tav tm="100000">
                                          <p:val>
                                            <p:strVal val="#ppt_x"/>
                                          </p:val>
                                        </p:tav>
                                      </p:tavLst>
                                    </p:anim>
                                    <p:anim calcmode="lin" valueType="num">
                                      <p:cBhvr additive="base">
                                        <p:cTn id="31" dur="10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1000" fill="hold"/>
                                        <p:tgtEl>
                                          <p:spTgt spid="29"/>
                                        </p:tgtEl>
                                        <p:attrNameLst>
                                          <p:attrName>ppt_x</p:attrName>
                                        </p:attrNameLst>
                                      </p:cBhvr>
                                      <p:tavLst>
                                        <p:tav tm="0">
                                          <p:val>
                                            <p:strVal val="0-#ppt_w/2"/>
                                          </p:val>
                                        </p:tav>
                                        <p:tav tm="100000">
                                          <p:val>
                                            <p:strVal val="#ppt_x"/>
                                          </p:val>
                                        </p:tav>
                                      </p:tavLst>
                                    </p:anim>
                                    <p:anim calcmode="lin" valueType="num">
                                      <p:cBhvr additive="base">
                                        <p:cTn id="35" dur="1000" fill="hold"/>
                                        <p:tgtEl>
                                          <p:spTgt spid="29"/>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1000" fill="hold"/>
                                        <p:tgtEl>
                                          <p:spTgt spid="30"/>
                                        </p:tgtEl>
                                        <p:attrNameLst>
                                          <p:attrName>ppt_x</p:attrName>
                                        </p:attrNameLst>
                                      </p:cBhvr>
                                      <p:tavLst>
                                        <p:tav tm="0">
                                          <p:val>
                                            <p:strVal val="0-#ppt_w/2"/>
                                          </p:val>
                                        </p:tav>
                                        <p:tav tm="100000">
                                          <p:val>
                                            <p:strVal val="#ppt_x"/>
                                          </p:val>
                                        </p:tav>
                                      </p:tavLst>
                                    </p:anim>
                                    <p:anim calcmode="lin" valueType="num">
                                      <p:cBhvr additive="base">
                                        <p:cTn id="39" dur="10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1000" fill="hold"/>
                                        <p:tgtEl>
                                          <p:spTgt spid="31"/>
                                        </p:tgtEl>
                                        <p:attrNameLst>
                                          <p:attrName>ppt_x</p:attrName>
                                        </p:attrNameLst>
                                      </p:cBhvr>
                                      <p:tavLst>
                                        <p:tav tm="0">
                                          <p:val>
                                            <p:strVal val="0-#ppt_w/2"/>
                                          </p:val>
                                        </p:tav>
                                        <p:tav tm="100000">
                                          <p:val>
                                            <p:strVal val="#ppt_x"/>
                                          </p:val>
                                        </p:tav>
                                      </p:tavLst>
                                    </p:anim>
                                    <p:anim calcmode="lin" valueType="num">
                                      <p:cBhvr additive="base">
                                        <p:cTn id="43"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500" fill="hold"/>
                                        <p:tgtEl>
                                          <p:spTgt spid="18"/>
                                        </p:tgtEl>
                                        <p:attrNameLst>
                                          <p:attrName>ppt_x</p:attrName>
                                        </p:attrNameLst>
                                      </p:cBhvr>
                                      <p:tavLst>
                                        <p:tav tm="0">
                                          <p:val>
                                            <p:strVal val="1+#ppt_w/2"/>
                                          </p:val>
                                        </p:tav>
                                        <p:tav tm="100000">
                                          <p:val>
                                            <p:strVal val="#ppt_x"/>
                                          </p:val>
                                        </p:tav>
                                      </p:tavLst>
                                    </p:anim>
                                    <p:anim calcmode="lin" valueType="num">
                                      <p:cBhvr additive="base">
                                        <p:cTn id="49"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500" fill="hold"/>
                                        <p:tgtEl>
                                          <p:spTgt spid="19"/>
                                        </p:tgtEl>
                                        <p:attrNameLst>
                                          <p:attrName>ppt_x</p:attrName>
                                        </p:attrNameLst>
                                      </p:cBhvr>
                                      <p:tavLst>
                                        <p:tav tm="0">
                                          <p:val>
                                            <p:strVal val="1+#ppt_w/2"/>
                                          </p:val>
                                        </p:tav>
                                        <p:tav tm="100000">
                                          <p:val>
                                            <p:strVal val="#ppt_x"/>
                                          </p:val>
                                        </p:tav>
                                      </p:tavLst>
                                    </p:anim>
                                    <p:anim calcmode="lin" valueType="num">
                                      <p:cBhvr additive="base">
                                        <p:cTn id="55"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1500" fill="hold"/>
                                        <p:tgtEl>
                                          <p:spTgt spid="7"/>
                                        </p:tgtEl>
                                        <p:attrNameLst>
                                          <p:attrName>ppt_x</p:attrName>
                                        </p:attrNameLst>
                                      </p:cBhvr>
                                      <p:tavLst>
                                        <p:tav tm="0">
                                          <p:val>
                                            <p:strVal val="#ppt_x"/>
                                          </p:val>
                                        </p:tav>
                                        <p:tav tm="100000">
                                          <p:val>
                                            <p:strVal val="#ppt_x"/>
                                          </p:val>
                                        </p:tav>
                                      </p:tavLst>
                                    </p:anim>
                                    <p:anim calcmode="lin" valueType="num">
                                      <p:cBhvr additive="base">
                                        <p:cTn id="61"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4" grpId="0" animBg="1"/>
      <p:bldP spid="21" grpId="0" animBg="1"/>
      <p:bldP spid="25" grpId="0" animBg="1"/>
      <p:bldP spid="27" grpId="0" animBg="1"/>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TaylorP\Pictures\Fungal fruiting bodies\From Rob\Phytophthora on potato (2).JPG"/>
          <p:cNvPicPr>
            <a:picLocks noGrp="1" noChangeAspect="1" noChangeArrowheads="1"/>
          </p:cNvPicPr>
          <p:nvPr>
            <p:ph type="pic" sz="quarter" idx="13"/>
          </p:nvPr>
        </p:nvPicPr>
        <p:blipFill rotWithShape="1">
          <a:blip r:embed="rId3" cstate="print">
            <a:extLst>
              <a:ext uri="{28A0092B-C50C-407E-A947-70E740481C1C}">
                <a14:useLocalDpi xmlns:a14="http://schemas.microsoft.com/office/drawing/2010/main" val="0"/>
              </a:ext>
            </a:extLst>
          </a:blip>
          <a:srcRect l="25333" t="24049" r="4099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0" y="5886650"/>
            <a:ext cx="9144000" cy="719068"/>
          </a:xfrm>
          <a:prstGeom prst="rect">
            <a:avLst/>
          </a:prstGeom>
          <a:solidFill>
            <a:schemeClr val="tx1">
              <a:alpha val="60000"/>
            </a:schemeClr>
          </a:solidFill>
        </p:spPr>
        <p:txBody>
          <a:bodyPr wrap="square" lIns="360000" tIns="180000" rIns="360000" bIns="180000" rtlCol="0" anchor="ctr" anchorCtr="0">
            <a:noAutofit/>
          </a:bodyPr>
          <a:lstStyle/>
          <a:p>
            <a:pPr algn="ctr"/>
            <a:r>
              <a:rPr lang="en-US" sz="2800" b="1" dirty="0" smtClean="0">
                <a:solidFill>
                  <a:srgbClr val="FFFFFF"/>
                </a:solidFill>
                <a:latin typeface="Arial"/>
                <a:cs typeface="Arial"/>
              </a:rPr>
              <a:t>ELIMINATE THE NEGATIVE</a:t>
            </a: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9" name="TextBox 18"/>
          <p:cNvSpPr txBox="1"/>
          <p:nvPr/>
        </p:nvSpPr>
        <p:spPr>
          <a:xfrm>
            <a:off x="5279567" y="5168891"/>
            <a:ext cx="4362135" cy="530160"/>
          </a:xfrm>
          <a:prstGeom prst="roundRect">
            <a:avLst>
              <a:gd name="adj" fmla="val 50000"/>
            </a:avLst>
          </a:prstGeom>
          <a:solidFill>
            <a:srgbClr val="377C29"/>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smtClean="0">
                <a:solidFill>
                  <a:schemeClr val="bg1"/>
                </a:solidFill>
                <a:latin typeface="Arial"/>
                <a:cs typeface="Arial"/>
              </a:rPr>
              <a:t>?WATER MOULD</a:t>
            </a:r>
          </a:p>
          <a:p>
            <a:r>
              <a:rPr lang="en-US" sz="1600" spc="-10" smtClean="0">
                <a:solidFill>
                  <a:schemeClr val="bg1"/>
                </a:solidFill>
                <a:latin typeface="Arial"/>
                <a:cs typeface="Arial"/>
              </a:rPr>
              <a:t>Yes! correct sporulation and leaf spots</a:t>
            </a:r>
            <a:endParaRPr lang="en-US" sz="1600" spc="-10" dirty="0">
              <a:solidFill>
                <a:schemeClr val="bg1"/>
              </a:solidFill>
              <a:latin typeface="Arial"/>
              <a:cs typeface="Arial"/>
            </a:endParaRPr>
          </a:p>
        </p:txBody>
      </p:sp>
      <p:sp>
        <p:nvSpPr>
          <p:cNvPr id="22" name="TextBox 21"/>
          <p:cNvSpPr txBox="1"/>
          <p:nvPr/>
        </p:nvSpPr>
        <p:spPr>
          <a:xfrm>
            <a:off x="-715538" y="429573"/>
            <a:ext cx="479767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FIELD DIAGNOSIS 2</a:t>
            </a:r>
            <a:endParaRPr lang="en-US" sz="2500" b="1" dirty="0">
              <a:solidFill>
                <a:schemeClr val="bg1"/>
              </a:solidFill>
              <a:latin typeface="Arial"/>
              <a:cs typeface="Arial"/>
            </a:endParaRPr>
          </a:p>
        </p:txBody>
      </p:sp>
      <p:pic>
        <p:nvPicPr>
          <p:cNvPr id="23" name="Picture 2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9033"/>
            <a:ext cx="476007" cy="556081"/>
          </a:xfrm>
          <a:prstGeom prst="rect">
            <a:avLst/>
          </a:prstGeom>
        </p:spPr>
      </p:pic>
      <p:sp>
        <p:nvSpPr>
          <p:cNvPr id="24" name="TextBox 23"/>
          <p:cNvSpPr txBox="1"/>
          <p:nvPr/>
        </p:nvSpPr>
        <p:spPr>
          <a:xfrm>
            <a:off x="5407299" y="1364666"/>
            <a:ext cx="4234405" cy="840195"/>
          </a:xfrm>
          <a:prstGeom prst="roundRect">
            <a:avLst>
              <a:gd name="adj" fmla="val 50000"/>
            </a:avLst>
          </a:prstGeom>
          <a:solidFill>
            <a:srgbClr val="377C29"/>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dirty="0" smtClean="0">
                <a:solidFill>
                  <a:schemeClr val="bg1"/>
                </a:solidFill>
                <a:latin typeface="Arial"/>
                <a:cs typeface="Arial"/>
              </a:rPr>
              <a:t>BIOTIC</a:t>
            </a:r>
            <a:r>
              <a:rPr lang="en-US" sz="1600" dirty="0">
                <a:solidFill>
                  <a:schemeClr val="bg1"/>
                </a:solidFill>
                <a:cs typeface="Arial"/>
              </a:rPr>
              <a:t>:  Active</a:t>
            </a:r>
            <a:r>
              <a:rPr lang="en-GB" sz="1600" dirty="0">
                <a:solidFill>
                  <a:schemeClr val="bg1"/>
                </a:solidFill>
                <a:cs typeface="Arial"/>
              </a:rPr>
              <a:t> disease process, </a:t>
            </a:r>
            <a:endParaRPr lang="en-GB" sz="1600" dirty="0" smtClean="0">
              <a:solidFill>
                <a:schemeClr val="bg1"/>
              </a:solidFill>
              <a:cs typeface="Arial"/>
            </a:endParaRPr>
          </a:p>
          <a:p>
            <a:r>
              <a:rPr lang="en-GB" sz="1600" dirty="0" smtClean="0">
                <a:solidFill>
                  <a:schemeClr val="bg1"/>
                </a:solidFill>
                <a:cs typeface="Arial"/>
              </a:rPr>
              <a:t>clear </a:t>
            </a:r>
            <a:r>
              <a:rPr lang="en-GB" sz="1600" dirty="0">
                <a:solidFill>
                  <a:schemeClr val="bg1"/>
                </a:solidFill>
                <a:cs typeface="Arial"/>
              </a:rPr>
              <a:t>border between healthy and diseased area</a:t>
            </a:r>
          </a:p>
        </p:txBody>
      </p:sp>
      <p:sp>
        <p:nvSpPr>
          <p:cNvPr id="26" name="TextBox 2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1" name="TextBox 20"/>
          <p:cNvSpPr txBox="1"/>
          <p:nvPr/>
        </p:nvSpPr>
        <p:spPr>
          <a:xfrm>
            <a:off x="5279566" y="4514310"/>
            <a:ext cx="4362135" cy="511206"/>
          </a:xfrm>
          <a:prstGeom prst="roundRect">
            <a:avLst>
              <a:gd name="adj" fmla="val 50000"/>
            </a:avLst>
          </a:prstGeom>
          <a:solidFill>
            <a:schemeClr val="tx1">
              <a:lumMod val="75000"/>
              <a:lumOff val="25000"/>
            </a:schemeClr>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smtClean="0">
                <a:solidFill>
                  <a:schemeClr val="bg1"/>
                </a:solidFill>
                <a:latin typeface="Arial"/>
                <a:cs typeface="Arial"/>
              </a:rPr>
              <a:t>?FUNGUS </a:t>
            </a:r>
          </a:p>
          <a:p>
            <a:r>
              <a:rPr lang="en-US" sz="1600" spc="-20">
                <a:solidFill>
                  <a:schemeClr val="bg1"/>
                </a:solidFill>
                <a:cs typeface="Arial"/>
              </a:rPr>
              <a:t>Possible – </a:t>
            </a:r>
            <a:r>
              <a:rPr lang="en-US" sz="1600" spc="-20" smtClean="0">
                <a:solidFill>
                  <a:schemeClr val="bg1"/>
                </a:solidFill>
                <a:cs typeface="Arial"/>
              </a:rPr>
              <a:t>but wrong </a:t>
            </a:r>
            <a:r>
              <a:rPr lang="en-US" sz="1600" spc="-20">
                <a:solidFill>
                  <a:schemeClr val="bg1"/>
                </a:solidFill>
                <a:cs typeface="Arial"/>
              </a:rPr>
              <a:t>kind of sporulation</a:t>
            </a:r>
            <a:endParaRPr lang="en-US" sz="1600" spc="-20" dirty="0">
              <a:solidFill>
                <a:schemeClr val="bg1"/>
              </a:solidFill>
              <a:cs typeface="Arial"/>
            </a:endParaRPr>
          </a:p>
        </p:txBody>
      </p:sp>
      <p:sp>
        <p:nvSpPr>
          <p:cNvPr id="29" name="TextBox 28"/>
          <p:cNvSpPr txBox="1"/>
          <p:nvPr/>
        </p:nvSpPr>
        <p:spPr>
          <a:xfrm>
            <a:off x="5448300" y="2269034"/>
            <a:ext cx="4218840" cy="576000"/>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b="1" smtClean="0">
                <a:solidFill>
                  <a:schemeClr val="bg1"/>
                </a:solidFill>
                <a:cs typeface="Arial"/>
              </a:rPr>
              <a:t>? </a:t>
            </a:r>
            <a:r>
              <a:rPr lang="en-US" sz="2000" smtClean="0">
                <a:solidFill>
                  <a:schemeClr val="bg1"/>
                </a:solidFill>
                <a:cs typeface="Arial"/>
              </a:rPr>
              <a:t>BACTERIUM</a:t>
            </a:r>
            <a:endParaRPr lang="en-US" sz="2000">
              <a:solidFill>
                <a:schemeClr val="bg1"/>
              </a:solidFill>
              <a:cs typeface="Arial"/>
            </a:endParaRPr>
          </a:p>
          <a:p>
            <a:pPr defTabSz="36000"/>
            <a:r>
              <a:rPr lang="en-US" sz="1600" spc="-50" smtClean="0">
                <a:solidFill>
                  <a:schemeClr val="bg1"/>
                </a:solidFill>
                <a:cs typeface="Arial"/>
              </a:rPr>
              <a:t>Produces </a:t>
            </a:r>
            <a:r>
              <a:rPr lang="en-US" sz="1600" spc="-50">
                <a:solidFill>
                  <a:schemeClr val="bg1"/>
                </a:solidFill>
                <a:cs typeface="Arial"/>
              </a:rPr>
              <a:t>leaf </a:t>
            </a:r>
            <a:r>
              <a:rPr lang="en-US" sz="1600" spc="-50" smtClean="0">
                <a:solidFill>
                  <a:schemeClr val="bg1"/>
                </a:solidFill>
                <a:cs typeface="Arial"/>
              </a:rPr>
              <a:t>spots but not sporulation</a:t>
            </a:r>
            <a:endParaRPr lang="en-US" sz="1600" spc="-50">
              <a:solidFill>
                <a:schemeClr val="bg1"/>
              </a:solidFill>
              <a:cs typeface="Arial"/>
            </a:endParaRPr>
          </a:p>
        </p:txBody>
      </p:sp>
      <p:grpSp>
        <p:nvGrpSpPr>
          <p:cNvPr id="6" name="Group 5"/>
          <p:cNvGrpSpPr/>
          <p:nvPr/>
        </p:nvGrpSpPr>
        <p:grpSpPr>
          <a:xfrm>
            <a:off x="5722382" y="2901237"/>
            <a:ext cx="3232014" cy="1511846"/>
            <a:chOff x="5722382" y="2901237"/>
            <a:chExt cx="3232014" cy="1511846"/>
          </a:xfrm>
        </p:grpSpPr>
        <p:sp>
          <p:nvSpPr>
            <p:cNvPr id="30" name="Isosceles Triangle 29"/>
            <p:cNvSpPr/>
            <p:nvPr/>
          </p:nvSpPr>
          <p:spPr>
            <a:xfrm rot="16543296">
              <a:off x="6149843" y="2473776"/>
              <a:ext cx="1341885" cy="2196808"/>
            </a:xfrm>
            <a:prstGeom prst="triangle">
              <a:avLst>
                <a:gd name="adj" fmla="val 52304"/>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101" y="3017142"/>
              <a:ext cx="1536295" cy="1395941"/>
            </a:xfrm>
            <a:prstGeom prst="ellipse">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sp>
        <p:nvSpPr>
          <p:cNvPr id="27" name="TextBox 26"/>
          <p:cNvSpPr txBox="1"/>
          <p:nvPr/>
        </p:nvSpPr>
        <p:spPr>
          <a:xfrm>
            <a:off x="-447674" y="1314449"/>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pPr>
              <a:spcBef>
                <a:spcPts val="0"/>
              </a:spcBef>
              <a:spcAft>
                <a:spcPts val="0"/>
              </a:spcAft>
            </a:pPr>
            <a:r>
              <a:rPr lang="en-US" sz="1600" b="1" kern="0" smtClean="0">
                <a:solidFill>
                  <a:schemeClr val="bg1"/>
                </a:solidFill>
                <a:latin typeface="Arial"/>
                <a:cs typeface="Arial"/>
              </a:rPr>
              <a:t>NOT </a:t>
            </a:r>
            <a:r>
              <a:rPr lang="en-US" sz="1600" kern="0" smtClean="0">
                <a:solidFill>
                  <a:schemeClr val="bg1"/>
                </a:solidFill>
                <a:latin typeface="Arial"/>
                <a:cs typeface="Arial"/>
              </a:rPr>
              <a:t>INSECT or MITE</a:t>
            </a:r>
            <a:endParaRPr lang="en-US" sz="1600" kern="0" dirty="0" smtClean="0">
              <a:solidFill>
                <a:schemeClr val="bg1"/>
              </a:solidFill>
              <a:latin typeface="Arial"/>
              <a:cs typeface="Arial"/>
            </a:endParaRPr>
          </a:p>
          <a:p>
            <a:pPr>
              <a:spcBef>
                <a:spcPts val="0"/>
              </a:spcBef>
              <a:spcAft>
                <a:spcPts val="0"/>
              </a:spcAft>
            </a:pPr>
            <a:r>
              <a:rPr lang="en-US" sz="1600" kern="0" spc="-100" dirty="0" smtClean="0">
                <a:solidFill>
                  <a:schemeClr val="bg1"/>
                </a:solidFill>
                <a:latin typeface="Arial"/>
                <a:cs typeface="Arial"/>
              </a:rPr>
              <a:t>No holes or </a:t>
            </a:r>
            <a:r>
              <a:rPr lang="en-US" sz="1600" kern="0" spc="-100" smtClean="0">
                <a:solidFill>
                  <a:schemeClr val="bg1"/>
                </a:solidFill>
                <a:latin typeface="Arial"/>
                <a:cs typeface="Arial"/>
              </a:rPr>
              <a:t>other evidence eg webbing</a:t>
            </a:r>
            <a:endParaRPr lang="en-US" sz="1600" kern="0" spc="-100" dirty="0">
              <a:solidFill>
                <a:schemeClr val="bg1"/>
              </a:solidFill>
              <a:latin typeface="Arial"/>
              <a:cs typeface="Arial"/>
            </a:endParaRPr>
          </a:p>
        </p:txBody>
      </p:sp>
      <p:sp>
        <p:nvSpPr>
          <p:cNvPr id="28" name="TextBox 27"/>
          <p:cNvSpPr txBox="1"/>
          <p:nvPr/>
        </p:nvSpPr>
        <p:spPr>
          <a:xfrm>
            <a:off x="-447674" y="1984495"/>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NEMATODE</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31" name="TextBox 30"/>
          <p:cNvSpPr txBox="1"/>
          <p:nvPr/>
        </p:nvSpPr>
        <p:spPr>
          <a:xfrm>
            <a:off x="-447675" y="264336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VIRUS</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32" name="TextBox 31"/>
          <p:cNvSpPr txBox="1"/>
          <p:nvPr/>
        </p:nvSpPr>
        <p:spPr>
          <a:xfrm>
            <a:off x="-447675" y="335741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PHYTOPLASMA</a:t>
            </a:r>
            <a:endParaRPr lang="en-US" sz="1600" dirty="0" smtClean="0">
              <a:solidFill>
                <a:schemeClr val="bg1"/>
              </a:solidFill>
              <a:latin typeface="Arial"/>
              <a:cs typeface="Arial"/>
            </a:endParaRP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33" name="TextBox 32"/>
          <p:cNvSpPr txBox="1"/>
          <p:nvPr/>
        </p:nvSpPr>
        <p:spPr>
          <a:xfrm>
            <a:off x="-447675" y="4044922"/>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ANIMAL or BIRD</a:t>
            </a:r>
            <a:endParaRPr lang="en-US" sz="1600" dirty="0" smtClean="0">
              <a:solidFill>
                <a:schemeClr val="bg1"/>
              </a:solidFill>
              <a:latin typeface="Arial"/>
              <a:cs typeface="Arial"/>
            </a:endParaRPr>
          </a:p>
          <a:p>
            <a:r>
              <a:rPr lang="en-US" sz="1600" dirty="0" smtClean="0">
                <a:solidFill>
                  <a:schemeClr val="bg1"/>
                </a:solidFill>
                <a:latin typeface="Arial"/>
                <a:cs typeface="Arial"/>
              </a:rPr>
              <a:t>No feeding damage</a:t>
            </a:r>
            <a:endParaRPr lang="en-US" sz="1600" dirty="0">
              <a:solidFill>
                <a:schemeClr val="bg1"/>
              </a:solidFill>
              <a:latin typeface="Arial"/>
              <a:cs typeface="Arial"/>
            </a:endParaRPr>
          </a:p>
        </p:txBody>
      </p:sp>
      <p:sp>
        <p:nvSpPr>
          <p:cNvPr id="34" name="TextBox 33"/>
          <p:cNvSpPr txBox="1"/>
          <p:nvPr/>
        </p:nvSpPr>
        <p:spPr>
          <a:xfrm>
            <a:off x="-447675" y="471115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70" smtClean="0">
                <a:solidFill>
                  <a:schemeClr val="bg1"/>
                </a:solidFill>
                <a:latin typeface="Arial"/>
                <a:cs typeface="Arial"/>
              </a:rPr>
              <a:t>NOT </a:t>
            </a:r>
            <a:r>
              <a:rPr lang="en-US" sz="1600" spc="-70" smtClean="0">
                <a:solidFill>
                  <a:schemeClr val="bg1"/>
                </a:solidFill>
                <a:latin typeface="Arial"/>
                <a:cs typeface="Arial"/>
              </a:rPr>
              <a:t> LACK  OF NUTRIENT</a:t>
            </a:r>
            <a:endParaRPr lang="en-US" sz="1600" spc="-70" dirty="0" smtClean="0">
              <a:solidFill>
                <a:schemeClr val="bg1"/>
              </a:solidFill>
              <a:latin typeface="Arial"/>
              <a:cs typeface="Arial"/>
            </a:endParaRPr>
          </a:p>
          <a:p>
            <a:r>
              <a:rPr lang="en-US" sz="1600" spc="-50" smtClean="0">
                <a:solidFill>
                  <a:schemeClr val="bg1"/>
                </a:solidFill>
                <a:cs typeface="Arial"/>
              </a:rPr>
              <a:t>Doesn’t </a:t>
            </a:r>
            <a:r>
              <a:rPr lang="en-US" sz="1600" spc="-50">
                <a:solidFill>
                  <a:schemeClr val="bg1"/>
                </a:solidFill>
                <a:cs typeface="Arial"/>
              </a:rPr>
              <a:t>cause this type of symptom</a:t>
            </a:r>
            <a:endParaRPr lang="en-US" sz="1600" spc="-50" dirty="0">
              <a:solidFill>
                <a:schemeClr val="bg1"/>
              </a:solidFill>
              <a:cs typeface="Arial"/>
            </a:endParaRPr>
          </a:p>
        </p:txBody>
      </p:sp>
      <p:sp>
        <p:nvSpPr>
          <p:cNvPr id="35" name="TextBox 34"/>
          <p:cNvSpPr txBox="1"/>
          <p:nvPr/>
        </p:nvSpPr>
        <p:spPr>
          <a:xfrm>
            <a:off x="-447675" y="538269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100" smtClean="0">
                <a:solidFill>
                  <a:schemeClr val="bg1"/>
                </a:solidFill>
                <a:latin typeface="Arial"/>
                <a:cs typeface="Arial"/>
              </a:rPr>
              <a:t>NOT </a:t>
            </a:r>
            <a:r>
              <a:rPr lang="en-US" sz="1600" spc="-100" smtClean="0">
                <a:solidFill>
                  <a:schemeClr val="bg1"/>
                </a:solidFill>
                <a:latin typeface="Arial"/>
                <a:cs typeface="Arial"/>
              </a:rPr>
              <a:t> PHY’CAL or HERB’IDE</a:t>
            </a:r>
            <a:endParaRPr lang="en-US" sz="1600" spc="-100" dirty="0" smtClean="0">
              <a:solidFill>
                <a:schemeClr val="bg1"/>
              </a:solidFill>
              <a:latin typeface="Arial"/>
              <a:cs typeface="Arial"/>
            </a:endParaRPr>
          </a:p>
          <a:p>
            <a:r>
              <a:rPr lang="en-US" sz="1600" spc="-50">
                <a:solidFill>
                  <a:schemeClr val="bg1"/>
                </a:solidFill>
                <a:cs typeface="Arial"/>
              </a:rPr>
              <a:t>Doesn’t cause this type of symptom</a:t>
            </a:r>
            <a:endParaRPr lang="en-US" sz="1600" spc="-50" dirty="0">
              <a:solidFill>
                <a:schemeClr val="bg1"/>
              </a:solidFill>
              <a:cs typeface="Arial"/>
            </a:endParaRPr>
          </a:p>
        </p:txBody>
      </p:sp>
    </p:spTree>
    <p:extLst>
      <p:ext uri="{BB962C8B-B14F-4D97-AF65-F5344CB8AC3E}">
        <p14:creationId xmlns:p14="http://schemas.microsoft.com/office/powerpoint/2010/main" val="38508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1+#ppt_w/2"/>
                                          </p:val>
                                        </p:tav>
                                        <p:tav tm="100000">
                                          <p:val>
                                            <p:strVal val="#ppt_x"/>
                                          </p:val>
                                        </p:tav>
                                      </p:tavLst>
                                    </p:anim>
                                    <p:anim calcmode="lin" valueType="num">
                                      <p:cBhvr additive="base">
                                        <p:cTn id="8" dur="1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0-#ppt_w/2"/>
                                          </p:val>
                                        </p:tav>
                                        <p:tav tm="100000">
                                          <p:val>
                                            <p:strVal val="#ppt_x"/>
                                          </p:val>
                                        </p:tav>
                                      </p:tavLst>
                                    </p:anim>
                                    <p:anim calcmode="lin" valueType="num">
                                      <p:cBhvr additive="base">
                                        <p:cTn id="14" dur="1000" fill="hold"/>
                                        <p:tgtEl>
                                          <p:spTgt spid="2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0-#ppt_w/2"/>
                                          </p:val>
                                        </p:tav>
                                        <p:tav tm="100000">
                                          <p:val>
                                            <p:strVal val="#ppt_x"/>
                                          </p:val>
                                        </p:tav>
                                      </p:tavLst>
                                    </p:anim>
                                    <p:anim calcmode="lin" valueType="num">
                                      <p:cBhvr additive="base">
                                        <p:cTn id="18" dur="10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0-#ppt_w/2"/>
                                          </p:val>
                                        </p:tav>
                                        <p:tav tm="100000">
                                          <p:val>
                                            <p:strVal val="#ppt_x"/>
                                          </p:val>
                                        </p:tav>
                                      </p:tavLst>
                                    </p:anim>
                                    <p:anim calcmode="lin" valueType="num">
                                      <p:cBhvr additive="base">
                                        <p:cTn id="22" dur="10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0-#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1000" fill="hold"/>
                                        <p:tgtEl>
                                          <p:spTgt spid="33"/>
                                        </p:tgtEl>
                                        <p:attrNameLst>
                                          <p:attrName>ppt_x</p:attrName>
                                        </p:attrNameLst>
                                      </p:cBhvr>
                                      <p:tavLst>
                                        <p:tav tm="0">
                                          <p:val>
                                            <p:strVal val="0-#ppt_w/2"/>
                                          </p:val>
                                        </p:tav>
                                        <p:tav tm="100000">
                                          <p:val>
                                            <p:strVal val="#ppt_x"/>
                                          </p:val>
                                        </p:tav>
                                      </p:tavLst>
                                    </p:anim>
                                    <p:anim calcmode="lin" valueType="num">
                                      <p:cBhvr additive="base">
                                        <p:cTn id="30" dur="1000" fill="hold"/>
                                        <p:tgtEl>
                                          <p:spTgt spid="3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1000" fill="hold"/>
                                        <p:tgtEl>
                                          <p:spTgt spid="34"/>
                                        </p:tgtEl>
                                        <p:attrNameLst>
                                          <p:attrName>ppt_x</p:attrName>
                                        </p:attrNameLst>
                                      </p:cBhvr>
                                      <p:tavLst>
                                        <p:tav tm="0">
                                          <p:val>
                                            <p:strVal val="0-#ppt_w/2"/>
                                          </p:val>
                                        </p:tav>
                                        <p:tav tm="100000">
                                          <p:val>
                                            <p:strVal val="#ppt_x"/>
                                          </p:val>
                                        </p:tav>
                                      </p:tavLst>
                                    </p:anim>
                                    <p:anim calcmode="lin" valueType="num">
                                      <p:cBhvr additive="base">
                                        <p:cTn id="34" dur="1000" fill="hold"/>
                                        <p:tgtEl>
                                          <p:spTgt spid="3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1000" fill="hold"/>
                                        <p:tgtEl>
                                          <p:spTgt spid="35"/>
                                        </p:tgtEl>
                                        <p:attrNameLst>
                                          <p:attrName>ppt_x</p:attrName>
                                        </p:attrNameLst>
                                      </p:cBhvr>
                                      <p:tavLst>
                                        <p:tav tm="0">
                                          <p:val>
                                            <p:strVal val="0-#ppt_w/2"/>
                                          </p:val>
                                        </p:tav>
                                        <p:tav tm="100000">
                                          <p:val>
                                            <p:strVal val="#ppt_x"/>
                                          </p:val>
                                        </p:tav>
                                      </p:tavLst>
                                    </p:anim>
                                    <p:anim calcmode="lin" valueType="num">
                                      <p:cBhvr additive="base">
                                        <p:cTn id="3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500" fill="hold"/>
                                        <p:tgtEl>
                                          <p:spTgt spid="29"/>
                                        </p:tgtEl>
                                        <p:attrNameLst>
                                          <p:attrName>ppt_x</p:attrName>
                                        </p:attrNameLst>
                                      </p:cBhvr>
                                      <p:tavLst>
                                        <p:tav tm="0">
                                          <p:val>
                                            <p:strVal val="1+#ppt_w/2"/>
                                          </p:val>
                                        </p:tav>
                                        <p:tav tm="100000">
                                          <p:val>
                                            <p:strVal val="#ppt_x"/>
                                          </p:val>
                                        </p:tav>
                                      </p:tavLst>
                                    </p:anim>
                                    <p:anim calcmode="lin" valueType="num">
                                      <p:cBhvr additive="base">
                                        <p:cTn id="44"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500" fill="hold"/>
                                        <p:tgtEl>
                                          <p:spTgt spid="21"/>
                                        </p:tgtEl>
                                        <p:attrNameLst>
                                          <p:attrName>ppt_x</p:attrName>
                                        </p:attrNameLst>
                                      </p:cBhvr>
                                      <p:tavLst>
                                        <p:tav tm="0">
                                          <p:val>
                                            <p:strVal val="1+#ppt_w/2"/>
                                          </p:val>
                                        </p:tav>
                                        <p:tav tm="100000">
                                          <p:val>
                                            <p:strVal val="#ppt_x"/>
                                          </p:val>
                                        </p:tav>
                                      </p:tavLst>
                                    </p:anim>
                                    <p:anim calcmode="lin" valueType="num">
                                      <p:cBhvr additive="base">
                                        <p:cTn id="55"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1500" fill="hold"/>
                                        <p:tgtEl>
                                          <p:spTgt spid="19"/>
                                        </p:tgtEl>
                                        <p:attrNameLst>
                                          <p:attrName>ppt_x</p:attrName>
                                        </p:attrNameLst>
                                      </p:cBhvr>
                                      <p:tavLst>
                                        <p:tav tm="0">
                                          <p:val>
                                            <p:strVal val="1+#ppt_w/2"/>
                                          </p:val>
                                        </p:tav>
                                        <p:tav tm="100000">
                                          <p:val>
                                            <p:strVal val="#ppt_x"/>
                                          </p:val>
                                        </p:tav>
                                      </p:tavLst>
                                    </p:anim>
                                    <p:anim calcmode="lin" valueType="num">
                                      <p:cBhvr additive="base">
                                        <p:cTn id="61"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1500" fill="hold"/>
                                        <p:tgtEl>
                                          <p:spTgt spid="7"/>
                                        </p:tgtEl>
                                        <p:attrNameLst>
                                          <p:attrName>ppt_x</p:attrName>
                                        </p:attrNameLst>
                                      </p:cBhvr>
                                      <p:tavLst>
                                        <p:tav tm="0">
                                          <p:val>
                                            <p:strVal val="#ppt_x"/>
                                          </p:val>
                                        </p:tav>
                                        <p:tav tm="100000">
                                          <p:val>
                                            <p:strVal val="#ppt_x"/>
                                          </p:val>
                                        </p:tav>
                                      </p:tavLst>
                                    </p:anim>
                                    <p:anim calcmode="lin" valueType="num">
                                      <p:cBhvr additive="base">
                                        <p:cTn id="67"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4" grpId="0" animBg="1"/>
      <p:bldP spid="21" grpId="0" animBg="1"/>
      <p:bldP spid="29" grpId="0" animBg="1"/>
      <p:bldP spid="27" grpId="0" animBg="1"/>
      <p:bldP spid="28"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sz="quarter" idx="13"/>
          </p:nvPr>
        </p:nvPicPr>
        <p:blipFill rotWithShape="1">
          <a:blip r:embed="rId3" cstate="print">
            <a:extLst>
              <a:ext uri="{28A0092B-C50C-407E-A947-70E740481C1C}">
                <a14:useLocalDpi xmlns:a14="http://schemas.microsoft.com/office/drawing/2010/main" val="0"/>
              </a:ext>
            </a:extLst>
          </a:blip>
          <a:srcRect l="47361" t="-2029" r="12715" b="2029"/>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146891" y="1539052"/>
            <a:ext cx="3324287" cy="2293030"/>
            <a:chOff x="5146891" y="1539052"/>
            <a:chExt cx="3324287" cy="2293030"/>
          </a:xfrm>
        </p:grpSpPr>
        <p:sp>
          <p:nvSpPr>
            <p:cNvPr id="21" name="Isosceles Triangle 20"/>
            <p:cNvSpPr/>
            <p:nvPr/>
          </p:nvSpPr>
          <p:spPr>
            <a:xfrm rot="15021799">
              <a:off x="5390908" y="1765800"/>
              <a:ext cx="1822265" cy="2310299"/>
            </a:xfrm>
            <a:prstGeom prst="triangle">
              <a:avLst>
                <a:gd name="adj" fmla="val 52304"/>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12053">
              <a:off x="6704754" y="1539052"/>
              <a:ext cx="1766424" cy="1817983"/>
            </a:xfrm>
            <a:prstGeom prst="ellipse">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TextBox 6"/>
          <p:cNvSpPr txBox="1">
            <a:spLocks/>
          </p:cNvSpPr>
          <p:nvPr/>
        </p:nvSpPr>
        <p:spPr>
          <a:xfrm>
            <a:off x="0" y="5886650"/>
            <a:ext cx="9144000" cy="719068"/>
          </a:xfrm>
          <a:prstGeom prst="rect">
            <a:avLst/>
          </a:prstGeom>
          <a:solidFill>
            <a:schemeClr val="tx1">
              <a:alpha val="60000"/>
            </a:schemeClr>
          </a:solidFill>
        </p:spPr>
        <p:txBody>
          <a:bodyPr wrap="square" lIns="360000" tIns="180000" rIns="360000" bIns="180000" rtlCol="0" anchor="ctr" anchorCtr="0">
            <a:noAutofit/>
          </a:bodyPr>
          <a:lstStyle/>
          <a:p>
            <a:pPr algn="ctr"/>
            <a:r>
              <a:rPr lang="en-US" sz="2800" b="1" dirty="0" smtClean="0">
                <a:solidFill>
                  <a:srgbClr val="FFFFFF"/>
                </a:solidFill>
                <a:latin typeface="Arial"/>
                <a:cs typeface="Arial"/>
              </a:rPr>
              <a:t>ELIMINATE THE NEGATIVE</a:t>
            </a:r>
          </a:p>
        </p:txBody>
      </p:sp>
      <p:pic>
        <p:nvPicPr>
          <p:cNvPr id="13" name="Picture 12" descr="Plantwise Logo - white.eps"/>
          <p:cNvPicPr>
            <a:picLocks noChangeAspect="1"/>
          </p:cNvPicPr>
          <p:nvPr/>
        </p:nvPicPr>
        <p:blipFill rotWithShape="1">
          <a:blip r:embed="rId5"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8" name="TextBox 17"/>
          <p:cNvSpPr txBox="1"/>
          <p:nvPr/>
        </p:nvSpPr>
        <p:spPr>
          <a:xfrm>
            <a:off x="5406898" y="3512658"/>
            <a:ext cx="4362135" cy="84019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b="1" smtClean="0">
                <a:solidFill>
                  <a:schemeClr val="bg1"/>
                </a:solidFill>
                <a:latin typeface="Arial"/>
                <a:cs typeface="Arial"/>
              </a:rPr>
              <a:t>?</a:t>
            </a:r>
            <a:r>
              <a:rPr lang="en-US" sz="2000" smtClean="0">
                <a:solidFill>
                  <a:schemeClr val="bg1"/>
                </a:solidFill>
                <a:latin typeface="Arial"/>
                <a:cs typeface="Arial"/>
              </a:rPr>
              <a:t> BACTERIUM </a:t>
            </a:r>
            <a:r>
              <a:rPr lang="en-US" sz="2000" smtClean="0">
                <a:solidFill>
                  <a:schemeClr val="bg1"/>
                </a:solidFill>
                <a:cs typeface="Arial"/>
              </a:rPr>
              <a:t>OR WATER MOULD</a:t>
            </a:r>
            <a:r>
              <a:rPr lang="en-US" sz="2000">
                <a:solidFill>
                  <a:schemeClr val="bg1"/>
                </a:solidFill>
                <a:latin typeface="Arial"/>
                <a:cs typeface="Arial"/>
              </a:rPr>
              <a:t> </a:t>
            </a:r>
            <a:r>
              <a:rPr lang="en-US" sz="2000" smtClean="0">
                <a:solidFill>
                  <a:schemeClr val="bg1"/>
                </a:solidFill>
                <a:latin typeface="Arial"/>
                <a:cs typeface="Arial"/>
              </a:rPr>
              <a:t>  </a:t>
            </a:r>
            <a:r>
              <a:rPr lang="en-US" sz="1600" smtClean="0">
                <a:solidFill>
                  <a:schemeClr val="bg1"/>
                </a:solidFill>
                <a:latin typeface="Arial"/>
                <a:cs typeface="Arial"/>
              </a:rPr>
              <a:t>Look for fruiting bodies</a:t>
            </a:r>
            <a:endParaRPr lang="en-US" sz="1600" dirty="0">
              <a:solidFill>
                <a:schemeClr val="bg1"/>
              </a:solidFill>
              <a:latin typeface="Arial"/>
              <a:cs typeface="Arial"/>
            </a:endParaRPr>
          </a:p>
        </p:txBody>
      </p:sp>
      <p:sp>
        <p:nvSpPr>
          <p:cNvPr id="19" name="TextBox 18"/>
          <p:cNvSpPr txBox="1"/>
          <p:nvPr/>
        </p:nvSpPr>
        <p:spPr>
          <a:xfrm>
            <a:off x="5384434" y="4474948"/>
            <a:ext cx="4362135" cy="800099"/>
          </a:xfrm>
          <a:prstGeom prst="roundRect">
            <a:avLst>
              <a:gd name="adj" fmla="val 50000"/>
            </a:avLst>
          </a:prstGeom>
          <a:solidFill>
            <a:srgbClr val="377C29"/>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smtClean="0">
                <a:solidFill>
                  <a:schemeClr val="bg1"/>
                </a:solidFill>
                <a:latin typeface="Arial"/>
                <a:cs typeface="Arial"/>
              </a:rPr>
              <a:t>FUNGUS !</a:t>
            </a:r>
            <a:endParaRPr lang="en-US" sz="2000" dirty="0" smtClean="0">
              <a:solidFill>
                <a:schemeClr val="bg1"/>
              </a:solidFill>
              <a:latin typeface="Arial"/>
              <a:cs typeface="Arial"/>
            </a:endParaRPr>
          </a:p>
          <a:p>
            <a:r>
              <a:rPr lang="en-US" sz="1600" spc="-50" smtClean="0">
                <a:solidFill>
                  <a:schemeClr val="bg1"/>
                </a:solidFill>
                <a:latin typeface="Arial"/>
                <a:cs typeface="Arial"/>
              </a:rPr>
              <a:t>Small black dots: fruiting bodies found! </a:t>
            </a:r>
          </a:p>
          <a:p>
            <a:r>
              <a:rPr lang="en-US" sz="1600" smtClean="0">
                <a:solidFill>
                  <a:schemeClr val="bg1"/>
                </a:solidFill>
                <a:latin typeface="Arial"/>
                <a:cs typeface="Arial"/>
              </a:rPr>
              <a:t>Known to produce these symptoms </a:t>
            </a:r>
            <a:endParaRPr lang="en-US" sz="1600" dirty="0">
              <a:solidFill>
                <a:schemeClr val="bg1"/>
              </a:solidFill>
              <a:latin typeface="Arial"/>
              <a:cs typeface="Arial"/>
            </a:endParaRPr>
          </a:p>
        </p:txBody>
      </p:sp>
      <p:sp>
        <p:nvSpPr>
          <p:cNvPr id="22" name="TextBox 21"/>
          <p:cNvSpPr txBox="1"/>
          <p:nvPr/>
        </p:nvSpPr>
        <p:spPr>
          <a:xfrm>
            <a:off x="-323642" y="429573"/>
            <a:ext cx="4397325"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FIELD DIAGNOSIS 3</a:t>
            </a:r>
            <a:endParaRPr lang="en-US" sz="2500" b="1" dirty="0">
              <a:solidFill>
                <a:schemeClr val="bg1"/>
              </a:solidFill>
              <a:latin typeface="Arial"/>
              <a:cs typeface="Arial"/>
            </a:endParaRPr>
          </a:p>
        </p:txBody>
      </p:sp>
      <p:pic>
        <p:nvPicPr>
          <p:cNvPr id="23" name="Picture 22" descr="Plantwise Logo - white.eps"/>
          <p:cNvPicPr>
            <a:picLocks noChangeAspect="1"/>
          </p:cNvPicPr>
          <p:nvPr/>
        </p:nvPicPr>
        <p:blipFill rotWithShape="1">
          <a:blip r:embed="rId5" cstate="screen">
            <a:extLst>
              <a:ext uri="{28A0092B-C50C-407E-A947-70E740481C1C}">
                <a14:useLocalDpi xmlns:a14="http://schemas.microsoft.com/office/drawing/2010/main"/>
              </a:ext>
            </a:extLst>
          </a:blip>
          <a:srcRect r="79693"/>
          <a:stretch/>
        </p:blipFill>
        <p:spPr>
          <a:xfrm>
            <a:off x="266400" y="519033"/>
            <a:ext cx="476007" cy="556081"/>
          </a:xfrm>
          <a:prstGeom prst="rect">
            <a:avLst/>
          </a:prstGeom>
        </p:spPr>
      </p:pic>
      <p:sp>
        <p:nvSpPr>
          <p:cNvPr id="24" name="TextBox 23"/>
          <p:cNvSpPr txBox="1"/>
          <p:nvPr/>
        </p:nvSpPr>
        <p:spPr>
          <a:xfrm>
            <a:off x="5406898" y="1465498"/>
            <a:ext cx="4234405" cy="840195"/>
          </a:xfrm>
          <a:prstGeom prst="roundRect">
            <a:avLst>
              <a:gd name="adj" fmla="val 50000"/>
            </a:avLst>
          </a:prstGeom>
          <a:solidFill>
            <a:srgbClr val="377C29"/>
          </a:solidFill>
          <a:ln>
            <a:noFill/>
          </a:ln>
          <a:effectLst/>
        </p:spPr>
        <p:style>
          <a:lnRef idx="1">
            <a:schemeClr val="accent3"/>
          </a:lnRef>
          <a:fillRef idx="3">
            <a:schemeClr val="accent3"/>
          </a:fillRef>
          <a:effectRef idx="2">
            <a:schemeClr val="accent3"/>
          </a:effectRef>
          <a:fontRef idx="minor">
            <a:schemeClr val="lt1"/>
          </a:fontRef>
        </p:style>
        <p:txBody>
          <a:bodyPr wrap="square" lIns="252000" rtlCol="0" anchor="ctr" anchorCtr="0">
            <a:noAutofit/>
          </a:bodyPr>
          <a:lstStyle/>
          <a:p>
            <a:r>
              <a:rPr lang="en-US" sz="2000" dirty="0" smtClean="0">
                <a:solidFill>
                  <a:schemeClr val="bg1"/>
                </a:solidFill>
                <a:latin typeface="Arial"/>
                <a:cs typeface="Arial"/>
              </a:rPr>
              <a:t>BIOTIC</a:t>
            </a:r>
            <a:r>
              <a:rPr lang="en-US" sz="1600" dirty="0">
                <a:solidFill>
                  <a:schemeClr val="bg1"/>
                </a:solidFill>
                <a:cs typeface="Arial"/>
              </a:rPr>
              <a:t>:  Active</a:t>
            </a:r>
            <a:r>
              <a:rPr lang="en-GB" sz="1600" dirty="0">
                <a:solidFill>
                  <a:schemeClr val="bg1"/>
                </a:solidFill>
                <a:cs typeface="Arial"/>
              </a:rPr>
              <a:t> disease process, </a:t>
            </a:r>
            <a:endParaRPr lang="en-GB" sz="1600" dirty="0" smtClean="0">
              <a:solidFill>
                <a:schemeClr val="bg1"/>
              </a:solidFill>
              <a:cs typeface="Arial"/>
            </a:endParaRPr>
          </a:p>
          <a:p>
            <a:r>
              <a:rPr lang="en-GB" sz="1600" dirty="0" smtClean="0">
                <a:solidFill>
                  <a:schemeClr val="bg1"/>
                </a:solidFill>
                <a:cs typeface="Arial"/>
              </a:rPr>
              <a:t>clear </a:t>
            </a:r>
            <a:r>
              <a:rPr lang="en-GB" sz="1600" dirty="0">
                <a:solidFill>
                  <a:schemeClr val="bg1"/>
                </a:solidFill>
                <a:cs typeface="Arial"/>
              </a:rPr>
              <a:t>border between healthy and diseased area</a:t>
            </a:r>
          </a:p>
        </p:txBody>
      </p:sp>
      <p:sp>
        <p:nvSpPr>
          <p:cNvPr id="26" name="TextBox 2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5" name="TextBox 24"/>
          <p:cNvSpPr txBox="1"/>
          <p:nvPr/>
        </p:nvSpPr>
        <p:spPr>
          <a:xfrm>
            <a:off x="-447674" y="1314449"/>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pPr>
              <a:spcBef>
                <a:spcPts val="0"/>
              </a:spcBef>
              <a:spcAft>
                <a:spcPts val="0"/>
              </a:spcAft>
            </a:pPr>
            <a:r>
              <a:rPr lang="en-US" sz="1600" b="1" kern="0" smtClean="0">
                <a:solidFill>
                  <a:schemeClr val="bg1"/>
                </a:solidFill>
                <a:latin typeface="Arial"/>
                <a:cs typeface="Arial"/>
              </a:rPr>
              <a:t>NOT </a:t>
            </a:r>
            <a:r>
              <a:rPr lang="en-US" sz="1600" kern="0" smtClean="0">
                <a:solidFill>
                  <a:schemeClr val="bg1"/>
                </a:solidFill>
                <a:latin typeface="Arial"/>
                <a:cs typeface="Arial"/>
              </a:rPr>
              <a:t>INSECT or MITE</a:t>
            </a:r>
            <a:endParaRPr lang="en-US" sz="1600" kern="0" dirty="0" smtClean="0">
              <a:solidFill>
                <a:schemeClr val="bg1"/>
              </a:solidFill>
              <a:latin typeface="Arial"/>
              <a:cs typeface="Arial"/>
            </a:endParaRPr>
          </a:p>
          <a:p>
            <a:pPr>
              <a:spcBef>
                <a:spcPts val="0"/>
              </a:spcBef>
              <a:spcAft>
                <a:spcPts val="0"/>
              </a:spcAft>
            </a:pPr>
            <a:r>
              <a:rPr lang="en-US" sz="1600" kern="0" spc="-100" dirty="0" smtClean="0">
                <a:solidFill>
                  <a:schemeClr val="bg1"/>
                </a:solidFill>
                <a:latin typeface="Arial"/>
                <a:cs typeface="Arial"/>
              </a:rPr>
              <a:t>No holes or </a:t>
            </a:r>
            <a:r>
              <a:rPr lang="en-US" sz="1600" kern="0" spc="-100" smtClean="0">
                <a:solidFill>
                  <a:schemeClr val="bg1"/>
                </a:solidFill>
                <a:latin typeface="Arial"/>
                <a:cs typeface="Arial"/>
              </a:rPr>
              <a:t>other evidence eg webbing</a:t>
            </a:r>
            <a:endParaRPr lang="en-US" sz="1600" kern="0" spc="-100" dirty="0">
              <a:solidFill>
                <a:schemeClr val="bg1"/>
              </a:solidFill>
              <a:latin typeface="Arial"/>
              <a:cs typeface="Arial"/>
            </a:endParaRPr>
          </a:p>
        </p:txBody>
      </p:sp>
      <p:sp>
        <p:nvSpPr>
          <p:cNvPr id="34" name="TextBox 33"/>
          <p:cNvSpPr txBox="1"/>
          <p:nvPr/>
        </p:nvSpPr>
        <p:spPr>
          <a:xfrm>
            <a:off x="-447674" y="1984495"/>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NEMATODE</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35" name="TextBox 34"/>
          <p:cNvSpPr txBox="1"/>
          <p:nvPr/>
        </p:nvSpPr>
        <p:spPr>
          <a:xfrm>
            <a:off x="-447675" y="264336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VIRUS</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36" name="TextBox 35"/>
          <p:cNvSpPr txBox="1"/>
          <p:nvPr/>
        </p:nvSpPr>
        <p:spPr>
          <a:xfrm>
            <a:off x="-447675" y="335741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PHYTOPLASMA</a:t>
            </a:r>
            <a:endParaRPr lang="en-US" sz="1600" dirty="0" smtClean="0">
              <a:solidFill>
                <a:schemeClr val="bg1"/>
              </a:solidFill>
              <a:latin typeface="Arial"/>
              <a:cs typeface="Arial"/>
            </a:endParaRP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37" name="TextBox 36"/>
          <p:cNvSpPr txBox="1"/>
          <p:nvPr/>
        </p:nvSpPr>
        <p:spPr>
          <a:xfrm>
            <a:off x="-447675" y="4044922"/>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ANIMAL or BIRD</a:t>
            </a:r>
            <a:endParaRPr lang="en-US" sz="1600" dirty="0" smtClean="0">
              <a:solidFill>
                <a:schemeClr val="bg1"/>
              </a:solidFill>
              <a:latin typeface="Arial"/>
              <a:cs typeface="Arial"/>
            </a:endParaRPr>
          </a:p>
          <a:p>
            <a:r>
              <a:rPr lang="en-US" sz="1600" dirty="0" smtClean="0">
                <a:solidFill>
                  <a:schemeClr val="bg1"/>
                </a:solidFill>
                <a:latin typeface="Arial"/>
                <a:cs typeface="Arial"/>
              </a:rPr>
              <a:t>No feeding damage</a:t>
            </a:r>
            <a:endParaRPr lang="en-US" sz="1600" dirty="0">
              <a:solidFill>
                <a:schemeClr val="bg1"/>
              </a:solidFill>
              <a:latin typeface="Arial"/>
              <a:cs typeface="Arial"/>
            </a:endParaRPr>
          </a:p>
        </p:txBody>
      </p:sp>
      <p:sp>
        <p:nvSpPr>
          <p:cNvPr id="38" name="TextBox 37"/>
          <p:cNvSpPr txBox="1"/>
          <p:nvPr/>
        </p:nvSpPr>
        <p:spPr>
          <a:xfrm>
            <a:off x="-447675" y="471115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70" smtClean="0">
                <a:solidFill>
                  <a:schemeClr val="bg1"/>
                </a:solidFill>
                <a:latin typeface="Arial"/>
                <a:cs typeface="Arial"/>
              </a:rPr>
              <a:t>NOT </a:t>
            </a:r>
            <a:r>
              <a:rPr lang="en-US" sz="1600" spc="-70" smtClean="0">
                <a:solidFill>
                  <a:schemeClr val="bg1"/>
                </a:solidFill>
                <a:latin typeface="Arial"/>
                <a:cs typeface="Arial"/>
              </a:rPr>
              <a:t> LACK  OF NUTRIENT</a:t>
            </a:r>
            <a:endParaRPr lang="en-US" sz="1600" spc="-70" dirty="0" smtClean="0">
              <a:solidFill>
                <a:schemeClr val="bg1"/>
              </a:solidFill>
              <a:latin typeface="Arial"/>
              <a:cs typeface="Arial"/>
            </a:endParaRPr>
          </a:p>
          <a:p>
            <a:r>
              <a:rPr lang="en-US" sz="1600" spc="-50" smtClean="0">
                <a:solidFill>
                  <a:schemeClr val="bg1"/>
                </a:solidFill>
                <a:cs typeface="Arial"/>
              </a:rPr>
              <a:t>Doesn’t </a:t>
            </a:r>
            <a:r>
              <a:rPr lang="en-US" sz="1600" spc="-50">
                <a:solidFill>
                  <a:schemeClr val="bg1"/>
                </a:solidFill>
                <a:cs typeface="Arial"/>
              </a:rPr>
              <a:t>cause this type of symptom</a:t>
            </a:r>
            <a:endParaRPr lang="en-US" sz="1600" spc="-50" dirty="0">
              <a:solidFill>
                <a:schemeClr val="bg1"/>
              </a:solidFill>
              <a:cs typeface="Arial"/>
            </a:endParaRPr>
          </a:p>
        </p:txBody>
      </p:sp>
      <p:sp>
        <p:nvSpPr>
          <p:cNvPr id="39" name="TextBox 38"/>
          <p:cNvSpPr txBox="1"/>
          <p:nvPr/>
        </p:nvSpPr>
        <p:spPr>
          <a:xfrm>
            <a:off x="-447675" y="538269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100" smtClean="0">
                <a:solidFill>
                  <a:schemeClr val="bg1"/>
                </a:solidFill>
                <a:latin typeface="Arial"/>
                <a:cs typeface="Arial"/>
              </a:rPr>
              <a:t>NOT </a:t>
            </a:r>
            <a:r>
              <a:rPr lang="en-US" sz="1600" spc="-100" smtClean="0">
                <a:solidFill>
                  <a:schemeClr val="bg1"/>
                </a:solidFill>
                <a:latin typeface="Arial"/>
                <a:cs typeface="Arial"/>
              </a:rPr>
              <a:t> PHY’CAL or HERB’IDE</a:t>
            </a:r>
            <a:endParaRPr lang="en-US" sz="1600" spc="-100" dirty="0" smtClean="0">
              <a:solidFill>
                <a:schemeClr val="bg1"/>
              </a:solidFill>
              <a:latin typeface="Arial"/>
              <a:cs typeface="Arial"/>
            </a:endParaRPr>
          </a:p>
          <a:p>
            <a:r>
              <a:rPr lang="en-US" sz="1600" spc="-50">
                <a:solidFill>
                  <a:schemeClr val="bg1"/>
                </a:solidFill>
                <a:cs typeface="Arial"/>
              </a:rPr>
              <a:t>Doesn’t cause this type of symptom</a:t>
            </a:r>
            <a:endParaRPr lang="en-US" sz="1600" spc="-50" dirty="0">
              <a:solidFill>
                <a:schemeClr val="bg1"/>
              </a:solidFill>
              <a:cs typeface="Arial"/>
            </a:endParaRPr>
          </a:p>
        </p:txBody>
      </p:sp>
    </p:spTree>
    <p:extLst>
      <p:ext uri="{BB962C8B-B14F-4D97-AF65-F5344CB8AC3E}">
        <p14:creationId xmlns:p14="http://schemas.microsoft.com/office/powerpoint/2010/main" val="136266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1+#ppt_w/2"/>
                                          </p:val>
                                        </p:tav>
                                        <p:tav tm="100000">
                                          <p:val>
                                            <p:strVal val="#ppt_x"/>
                                          </p:val>
                                        </p:tav>
                                      </p:tavLst>
                                    </p:anim>
                                    <p:anim calcmode="lin" valueType="num">
                                      <p:cBhvr additive="base">
                                        <p:cTn id="8" dur="1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0-#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1000" fill="hold"/>
                                        <p:tgtEl>
                                          <p:spTgt spid="35"/>
                                        </p:tgtEl>
                                        <p:attrNameLst>
                                          <p:attrName>ppt_x</p:attrName>
                                        </p:attrNameLst>
                                      </p:cBhvr>
                                      <p:tavLst>
                                        <p:tav tm="0">
                                          <p:val>
                                            <p:strVal val="0-#ppt_w/2"/>
                                          </p:val>
                                        </p:tav>
                                        <p:tav tm="100000">
                                          <p:val>
                                            <p:strVal val="#ppt_x"/>
                                          </p:val>
                                        </p:tav>
                                      </p:tavLst>
                                    </p:anim>
                                    <p:anim calcmode="lin" valueType="num">
                                      <p:cBhvr additive="base">
                                        <p:cTn id="22" dur="10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0-#ppt_w/2"/>
                                          </p:val>
                                        </p:tav>
                                        <p:tav tm="100000">
                                          <p:val>
                                            <p:strVal val="#ppt_x"/>
                                          </p:val>
                                        </p:tav>
                                      </p:tavLst>
                                    </p:anim>
                                    <p:anim calcmode="lin" valueType="num">
                                      <p:cBhvr additive="base">
                                        <p:cTn id="26" dur="1000" fill="hold"/>
                                        <p:tgtEl>
                                          <p:spTgt spid="3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000" fill="hold"/>
                                        <p:tgtEl>
                                          <p:spTgt spid="37"/>
                                        </p:tgtEl>
                                        <p:attrNameLst>
                                          <p:attrName>ppt_x</p:attrName>
                                        </p:attrNameLst>
                                      </p:cBhvr>
                                      <p:tavLst>
                                        <p:tav tm="0">
                                          <p:val>
                                            <p:strVal val="0-#ppt_w/2"/>
                                          </p:val>
                                        </p:tav>
                                        <p:tav tm="100000">
                                          <p:val>
                                            <p:strVal val="#ppt_x"/>
                                          </p:val>
                                        </p:tav>
                                      </p:tavLst>
                                    </p:anim>
                                    <p:anim calcmode="lin" valueType="num">
                                      <p:cBhvr additive="base">
                                        <p:cTn id="30" dur="1000" fill="hold"/>
                                        <p:tgtEl>
                                          <p:spTgt spid="3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1000" fill="hold"/>
                                        <p:tgtEl>
                                          <p:spTgt spid="38"/>
                                        </p:tgtEl>
                                        <p:attrNameLst>
                                          <p:attrName>ppt_x</p:attrName>
                                        </p:attrNameLst>
                                      </p:cBhvr>
                                      <p:tavLst>
                                        <p:tav tm="0">
                                          <p:val>
                                            <p:strVal val="0-#ppt_w/2"/>
                                          </p:val>
                                        </p:tav>
                                        <p:tav tm="100000">
                                          <p:val>
                                            <p:strVal val="#ppt_x"/>
                                          </p:val>
                                        </p:tav>
                                      </p:tavLst>
                                    </p:anim>
                                    <p:anim calcmode="lin" valueType="num">
                                      <p:cBhvr additive="base">
                                        <p:cTn id="34" dur="1000" fill="hold"/>
                                        <p:tgtEl>
                                          <p:spTgt spid="3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1000" fill="hold"/>
                                        <p:tgtEl>
                                          <p:spTgt spid="39"/>
                                        </p:tgtEl>
                                        <p:attrNameLst>
                                          <p:attrName>ppt_x</p:attrName>
                                        </p:attrNameLst>
                                      </p:cBhvr>
                                      <p:tavLst>
                                        <p:tav tm="0">
                                          <p:val>
                                            <p:strVal val="0-#ppt_w/2"/>
                                          </p:val>
                                        </p:tav>
                                        <p:tav tm="100000">
                                          <p:val>
                                            <p:strVal val="#ppt_x"/>
                                          </p:val>
                                        </p:tav>
                                      </p:tavLst>
                                    </p:anim>
                                    <p:anim calcmode="lin" valueType="num">
                                      <p:cBhvr additive="base">
                                        <p:cTn id="3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500" fill="hold"/>
                                        <p:tgtEl>
                                          <p:spTgt spid="18"/>
                                        </p:tgtEl>
                                        <p:attrNameLst>
                                          <p:attrName>ppt_x</p:attrName>
                                        </p:attrNameLst>
                                      </p:cBhvr>
                                      <p:tavLst>
                                        <p:tav tm="0">
                                          <p:val>
                                            <p:strVal val="1+#ppt_w/2"/>
                                          </p:val>
                                        </p:tav>
                                        <p:tav tm="100000">
                                          <p:val>
                                            <p:strVal val="#ppt_x"/>
                                          </p:val>
                                        </p:tav>
                                      </p:tavLst>
                                    </p:anim>
                                    <p:anim calcmode="lin" valueType="num">
                                      <p:cBhvr additive="base">
                                        <p:cTn id="4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1500" fill="hold"/>
                                        <p:tgtEl>
                                          <p:spTgt spid="19"/>
                                        </p:tgtEl>
                                        <p:attrNameLst>
                                          <p:attrName>ppt_x</p:attrName>
                                        </p:attrNameLst>
                                      </p:cBhvr>
                                      <p:tavLst>
                                        <p:tav tm="0">
                                          <p:val>
                                            <p:strVal val="1+#ppt_w/2"/>
                                          </p:val>
                                        </p:tav>
                                        <p:tav tm="100000">
                                          <p:val>
                                            <p:strVal val="#ppt_x"/>
                                          </p:val>
                                        </p:tav>
                                      </p:tavLst>
                                    </p:anim>
                                    <p:anim calcmode="lin" valueType="num">
                                      <p:cBhvr additive="base">
                                        <p:cTn id="60"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1500" fill="hold"/>
                                        <p:tgtEl>
                                          <p:spTgt spid="7"/>
                                        </p:tgtEl>
                                        <p:attrNameLst>
                                          <p:attrName>ppt_x</p:attrName>
                                        </p:attrNameLst>
                                      </p:cBhvr>
                                      <p:tavLst>
                                        <p:tav tm="0">
                                          <p:val>
                                            <p:strVal val="#ppt_x"/>
                                          </p:val>
                                        </p:tav>
                                        <p:tav tm="100000">
                                          <p:val>
                                            <p:strVal val="#ppt_x"/>
                                          </p:val>
                                        </p:tav>
                                      </p:tavLst>
                                    </p:anim>
                                    <p:anim calcmode="lin" valueType="num">
                                      <p:cBhvr additive="base">
                                        <p:cTn id="6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4" grpId="0" animBg="1"/>
      <p:bldP spid="24" grpId="1" animBg="1"/>
      <p:bldP spid="25" grpId="0" animBg="1"/>
      <p:bldP spid="34" grpId="0" animBg="1"/>
      <p:bldP spid="35" grpId="0" animBg="1"/>
      <p:bldP spid="36" grpId="0" animBg="1"/>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C:\Users\TaylorP\Pictures\Pictures\Plant symptoms\Insect damage\Mites\Mites on aubergine\P1090278.JP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l="30038" r="300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0" y="5886650"/>
            <a:ext cx="9144000" cy="719068"/>
          </a:xfrm>
          <a:prstGeom prst="rect">
            <a:avLst/>
          </a:prstGeom>
          <a:solidFill>
            <a:schemeClr val="tx1">
              <a:alpha val="60000"/>
            </a:schemeClr>
          </a:solidFill>
        </p:spPr>
        <p:txBody>
          <a:bodyPr wrap="square" lIns="360000" tIns="180000" rIns="360000" bIns="180000" rtlCol="0" anchor="ctr" anchorCtr="0">
            <a:noAutofit/>
          </a:bodyPr>
          <a:lstStyle/>
          <a:p>
            <a:pPr algn="ctr"/>
            <a:r>
              <a:rPr lang="en-US" sz="2800" b="1" dirty="0" smtClean="0">
                <a:solidFill>
                  <a:srgbClr val="FFFFFF"/>
                </a:solidFill>
                <a:latin typeface="Arial"/>
                <a:cs typeface="Arial"/>
              </a:rPr>
              <a:t>ELIMINATE THE NEGATIVE</a:t>
            </a: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2" name="TextBox 21"/>
          <p:cNvSpPr txBox="1"/>
          <p:nvPr/>
        </p:nvSpPr>
        <p:spPr>
          <a:xfrm>
            <a:off x="-323642" y="429573"/>
            <a:ext cx="4397325"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FIELD DIAGNOSIS 4</a:t>
            </a:r>
            <a:endParaRPr lang="en-US" sz="2500" b="1" dirty="0">
              <a:solidFill>
                <a:schemeClr val="bg1"/>
              </a:solidFill>
              <a:latin typeface="Arial"/>
              <a:cs typeface="Arial"/>
            </a:endParaRPr>
          </a:p>
        </p:txBody>
      </p:sp>
      <p:pic>
        <p:nvPicPr>
          <p:cNvPr id="23" name="Picture 2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9033"/>
            <a:ext cx="476007" cy="556081"/>
          </a:xfrm>
          <a:prstGeom prst="rect">
            <a:avLst/>
          </a:prstGeom>
        </p:spPr>
      </p:pic>
      <p:sp>
        <p:nvSpPr>
          <p:cNvPr id="26" name="TextBox 2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34" name="TextBox 33"/>
          <p:cNvSpPr txBox="1"/>
          <p:nvPr/>
        </p:nvSpPr>
        <p:spPr>
          <a:xfrm>
            <a:off x="5631141" y="1457239"/>
            <a:ext cx="3823566" cy="576000"/>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216000" rtlCol="0" anchor="ctr" anchorCtr="0">
            <a:noAutofit/>
          </a:bodyPr>
          <a:lstStyle/>
          <a:p>
            <a:pPr>
              <a:spcBef>
                <a:spcPts val="0"/>
              </a:spcBef>
              <a:spcAft>
                <a:spcPts val="0"/>
              </a:spcAft>
            </a:pPr>
            <a:r>
              <a:rPr lang="en-US" sz="2000" kern="0" smtClean="0">
                <a:solidFill>
                  <a:schemeClr val="bg1"/>
                </a:solidFill>
                <a:latin typeface="Arial"/>
                <a:cs typeface="Arial"/>
              </a:rPr>
              <a:t>INSECT or MITE ?</a:t>
            </a:r>
            <a:endParaRPr lang="en-US" sz="2000" kern="0" dirty="0" smtClean="0">
              <a:solidFill>
                <a:schemeClr val="bg1"/>
              </a:solidFill>
              <a:latin typeface="Arial"/>
              <a:cs typeface="Arial"/>
            </a:endParaRPr>
          </a:p>
        </p:txBody>
      </p:sp>
      <p:sp>
        <p:nvSpPr>
          <p:cNvPr id="35" name="TextBox 34"/>
          <p:cNvSpPr txBox="1"/>
          <p:nvPr/>
        </p:nvSpPr>
        <p:spPr>
          <a:xfrm>
            <a:off x="5631141" y="787114"/>
            <a:ext cx="3823565" cy="576000"/>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252000" bIns="36000" rtlCol="0" anchor="ctr" anchorCtr="0">
            <a:noAutofit/>
          </a:bodyPr>
          <a:lstStyle/>
          <a:p>
            <a:r>
              <a:rPr lang="en-US" sz="2000" smtClean="0">
                <a:solidFill>
                  <a:schemeClr val="bg1"/>
                </a:solidFill>
                <a:latin typeface="Arial"/>
                <a:cs typeface="Arial"/>
              </a:rPr>
              <a:t>?VIRUS</a:t>
            </a:r>
            <a:endParaRPr lang="en-US" sz="2000" dirty="0" smtClean="0">
              <a:solidFill>
                <a:schemeClr val="bg1"/>
              </a:solidFill>
              <a:latin typeface="Arial"/>
              <a:cs typeface="Arial"/>
            </a:endParaRPr>
          </a:p>
          <a:p>
            <a:r>
              <a:rPr lang="en-US" sz="1600" smtClean="0">
                <a:solidFill>
                  <a:schemeClr val="bg1"/>
                </a:solidFill>
                <a:latin typeface="Arial"/>
                <a:cs typeface="Arial"/>
              </a:rPr>
              <a:t>Mosaic appears too small</a:t>
            </a:r>
            <a:endParaRPr lang="en-US" sz="1600" dirty="0">
              <a:solidFill>
                <a:schemeClr val="bg1"/>
              </a:solidFill>
              <a:latin typeface="Arial"/>
              <a:cs typeface="Arial"/>
            </a:endParaRPr>
          </a:p>
        </p:txBody>
      </p:sp>
      <p:grpSp>
        <p:nvGrpSpPr>
          <p:cNvPr id="4" name="Group 3"/>
          <p:cNvGrpSpPr/>
          <p:nvPr/>
        </p:nvGrpSpPr>
        <p:grpSpPr>
          <a:xfrm>
            <a:off x="5129338" y="2150061"/>
            <a:ext cx="3982763" cy="2364249"/>
            <a:chOff x="5129338" y="2150061"/>
            <a:chExt cx="3982763" cy="2364249"/>
          </a:xfrm>
        </p:grpSpPr>
        <p:sp>
          <p:nvSpPr>
            <p:cNvPr id="21" name="Isosceles Triangle 20"/>
            <p:cNvSpPr/>
            <p:nvPr/>
          </p:nvSpPr>
          <p:spPr>
            <a:xfrm rot="16200000">
              <a:off x="5201205" y="2130053"/>
              <a:ext cx="2269858" cy="2413591"/>
            </a:xfrm>
            <a:prstGeom prst="triangle">
              <a:avLst>
                <a:gd name="adj" fmla="val 52304"/>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7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83" t="12257" r="19218" b="14702"/>
            <a:stretch/>
          </p:blipFill>
          <p:spPr bwMode="auto">
            <a:xfrm>
              <a:off x="6709142" y="2150061"/>
              <a:ext cx="2402959" cy="2364249"/>
            </a:xfrm>
            <a:prstGeom prst="ellipse">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TextBox 35"/>
          <p:cNvSpPr txBox="1"/>
          <p:nvPr/>
        </p:nvSpPr>
        <p:spPr>
          <a:xfrm>
            <a:off x="5741284" y="4680869"/>
            <a:ext cx="3823566" cy="576000"/>
          </a:xfrm>
          <a:prstGeom prst="roundRect">
            <a:avLst>
              <a:gd name="adj" fmla="val 50000"/>
            </a:avLst>
          </a:prstGeom>
          <a:solidFill>
            <a:schemeClr val="accent1">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wrap="square" lIns="216000" rtlCol="0" anchor="ctr" anchorCtr="0">
            <a:noAutofit/>
          </a:bodyPr>
          <a:lstStyle/>
          <a:p>
            <a:pPr>
              <a:spcBef>
                <a:spcPts val="0"/>
              </a:spcBef>
              <a:spcAft>
                <a:spcPts val="0"/>
              </a:spcAft>
            </a:pPr>
            <a:r>
              <a:rPr lang="en-US" sz="2000" kern="0" smtClean="0">
                <a:solidFill>
                  <a:schemeClr val="bg1"/>
                </a:solidFill>
                <a:cs typeface="Arial"/>
              </a:rPr>
              <a:t>MITES ! </a:t>
            </a:r>
            <a:r>
              <a:rPr lang="en-US" sz="1600" kern="0" smtClean="0">
                <a:solidFill>
                  <a:schemeClr val="bg1"/>
                </a:solidFill>
                <a:cs typeface="Arial"/>
              </a:rPr>
              <a:t> </a:t>
            </a:r>
            <a:r>
              <a:rPr lang="en-US" sz="1600">
                <a:solidFill>
                  <a:schemeClr val="bg1"/>
                </a:solidFill>
                <a:latin typeface="Arial"/>
                <a:cs typeface="Arial"/>
              </a:rPr>
              <a:t>Use a handlens</a:t>
            </a:r>
            <a:endParaRPr lang="en-US" sz="1600" dirty="0">
              <a:solidFill>
                <a:schemeClr val="bg1"/>
              </a:solidFill>
              <a:latin typeface="Arial"/>
              <a:cs typeface="Arial"/>
            </a:endParaRPr>
          </a:p>
        </p:txBody>
      </p:sp>
      <p:sp>
        <p:nvSpPr>
          <p:cNvPr id="42" name="TextBox 41"/>
          <p:cNvSpPr txBox="1"/>
          <p:nvPr/>
        </p:nvSpPr>
        <p:spPr>
          <a:xfrm>
            <a:off x="-447674" y="1314449"/>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pPr>
              <a:spcBef>
                <a:spcPts val="0"/>
              </a:spcBef>
              <a:spcAft>
                <a:spcPts val="0"/>
              </a:spcAft>
            </a:pPr>
            <a:r>
              <a:rPr lang="en-US" sz="1600">
                <a:solidFill>
                  <a:schemeClr val="bg1"/>
                </a:solidFill>
                <a:latin typeface="Arial"/>
                <a:cs typeface="Arial"/>
              </a:rPr>
              <a:t>NOT FUNGUS or BACTERIA</a:t>
            </a:r>
          </a:p>
          <a:p>
            <a:r>
              <a:rPr lang="en-US" sz="1600">
                <a:solidFill>
                  <a:schemeClr val="bg1"/>
                </a:solidFill>
                <a:cs typeface="Arial"/>
              </a:rPr>
              <a:t>Don’t cause this type of symptom</a:t>
            </a:r>
            <a:endParaRPr lang="en-US" sz="1600" dirty="0">
              <a:solidFill>
                <a:schemeClr val="bg1"/>
              </a:solidFill>
              <a:cs typeface="Arial"/>
            </a:endParaRPr>
          </a:p>
        </p:txBody>
      </p:sp>
      <p:sp>
        <p:nvSpPr>
          <p:cNvPr id="43" name="TextBox 42"/>
          <p:cNvSpPr txBox="1"/>
          <p:nvPr/>
        </p:nvSpPr>
        <p:spPr>
          <a:xfrm>
            <a:off x="-447674" y="1984495"/>
            <a:ext cx="3810000"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NEMATODE</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44" name="TextBox 43"/>
          <p:cNvSpPr txBox="1"/>
          <p:nvPr/>
        </p:nvSpPr>
        <p:spPr>
          <a:xfrm>
            <a:off x="-447675" y="264336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dirty="0" smtClean="0">
                <a:solidFill>
                  <a:schemeClr val="bg1"/>
                </a:solidFill>
                <a:latin typeface="Arial"/>
                <a:cs typeface="Arial"/>
              </a:rPr>
              <a:t>NOT </a:t>
            </a:r>
            <a:r>
              <a:rPr lang="en-US" sz="1600" dirty="0" smtClean="0">
                <a:solidFill>
                  <a:schemeClr val="bg1"/>
                </a:solidFill>
                <a:latin typeface="Arial"/>
                <a:cs typeface="Arial"/>
              </a:rPr>
              <a:t>VIRUS</a:t>
            </a: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45" name="TextBox 44"/>
          <p:cNvSpPr txBox="1"/>
          <p:nvPr/>
        </p:nvSpPr>
        <p:spPr>
          <a:xfrm>
            <a:off x="-447675" y="3357415"/>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PHYTOPLASMA</a:t>
            </a:r>
            <a:endParaRPr lang="en-US" sz="1600" dirty="0" smtClean="0">
              <a:solidFill>
                <a:schemeClr val="bg1"/>
              </a:solidFill>
              <a:latin typeface="Arial"/>
              <a:cs typeface="Arial"/>
            </a:endParaRPr>
          </a:p>
          <a:p>
            <a:r>
              <a:rPr lang="en-US" sz="1600" dirty="0" smtClean="0">
                <a:solidFill>
                  <a:schemeClr val="bg1"/>
                </a:solidFill>
                <a:latin typeface="Arial"/>
                <a:cs typeface="Arial"/>
              </a:rPr>
              <a:t>Don’t cause this type of sympto</a:t>
            </a:r>
            <a:r>
              <a:rPr lang="en-US" sz="1600" dirty="0">
                <a:solidFill>
                  <a:schemeClr val="bg1"/>
                </a:solidFill>
                <a:latin typeface="Arial"/>
                <a:cs typeface="Arial"/>
              </a:rPr>
              <a:t>m</a:t>
            </a:r>
          </a:p>
        </p:txBody>
      </p:sp>
      <p:sp>
        <p:nvSpPr>
          <p:cNvPr id="46" name="TextBox 45"/>
          <p:cNvSpPr txBox="1"/>
          <p:nvPr/>
        </p:nvSpPr>
        <p:spPr>
          <a:xfrm>
            <a:off x="-447675" y="4044922"/>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mtClean="0">
                <a:solidFill>
                  <a:schemeClr val="bg1"/>
                </a:solidFill>
                <a:latin typeface="Arial"/>
                <a:cs typeface="Arial"/>
              </a:rPr>
              <a:t>NOT </a:t>
            </a:r>
            <a:r>
              <a:rPr lang="en-US" sz="1600" smtClean="0">
                <a:solidFill>
                  <a:schemeClr val="bg1"/>
                </a:solidFill>
                <a:latin typeface="Arial"/>
                <a:cs typeface="Arial"/>
              </a:rPr>
              <a:t>ANIMAL or BIRD</a:t>
            </a:r>
            <a:endParaRPr lang="en-US" sz="1600" dirty="0" smtClean="0">
              <a:solidFill>
                <a:schemeClr val="bg1"/>
              </a:solidFill>
              <a:latin typeface="Arial"/>
              <a:cs typeface="Arial"/>
            </a:endParaRPr>
          </a:p>
          <a:p>
            <a:r>
              <a:rPr lang="en-US" sz="1600" dirty="0" smtClean="0">
                <a:solidFill>
                  <a:schemeClr val="bg1"/>
                </a:solidFill>
                <a:latin typeface="Arial"/>
                <a:cs typeface="Arial"/>
              </a:rPr>
              <a:t>No feeding damage</a:t>
            </a:r>
            <a:endParaRPr lang="en-US" sz="1600" dirty="0">
              <a:solidFill>
                <a:schemeClr val="bg1"/>
              </a:solidFill>
              <a:latin typeface="Arial"/>
              <a:cs typeface="Arial"/>
            </a:endParaRPr>
          </a:p>
        </p:txBody>
      </p:sp>
      <p:sp>
        <p:nvSpPr>
          <p:cNvPr id="47" name="TextBox 46"/>
          <p:cNvSpPr txBox="1"/>
          <p:nvPr/>
        </p:nvSpPr>
        <p:spPr>
          <a:xfrm>
            <a:off x="-447675" y="471115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70" smtClean="0">
                <a:solidFill>
                  <a:schemeClr val="bg1"/>
                </a:solidFill>
                <a:latin typeface="Arial"/>
                <a:cs typeface="Arial"/>
              </a:rPr>
              <a:t>NOT </a:t>
            </a:r>
            <a:r>
              <a:rPr lang="en-US" sz="1600" spc="-70" smtClean="0">
                <a:solidFill>
                  <a:schemeClr val="bg1"/>
                </a:solidFill>
                <a:latin typeface="Arial"/>
                <a:cs typeface="Arial"/>
              </a:rPr>
              <a:t> LACK  OF NUTRIENT</a:t>
            </a:r>
            <a:endParaRPr lang="en-US" sz="1600" spc="-70" dirty="0" smtClean="0">
              <a:solidFill>
                <a:schemeClr val="bg1"/>
              </a:solidFill>
              <a:latin typeface="Arial"/>
              <a:cs typeface="Arial"/>
            </a:endParaRPr>
          </a:p>
          <a:p>
            <a:r>
              <a:rPr lang="en-US" sz="1600" spc="-50" smtClean="0">
                <a:solidFill>
                  <a:schemeClr val="bg1"/>
                </a:solidFill>
                <a:cs typeface="Arial"/>
              </a:rPr>
              <a:t>Doesn’t </a:t>
            </a:r>
            <a:r>
              <a:rPr lang="en-US" sz="1600" spc="-50">
                <a:solidFill>
                  <a:schemeClr val="bg1"/>
                </a:solidFill>
                <a:cs typeface="Arial"/>
              </a:rPr>
              <a:t>cause this type of symptom</a:t>
            </a:r>
            <a:endParaRPr lang="en-US" sz="1600" spc="-50" dirty="0">
              <a:solidFill>
                <a:schemeClr val="bg1"/>
              </a:solidFill>
              <a:cs typeface="Arial"/>
            </a:endParaRPr>
          </a:p>
        </p:txBody>
      </p:sp>
      <p:sp>
        <p:nvSpPr>
          <p:cNvPr id="48" name="TextBox 47"/>
          <p:cNvSpPr txBox="1"/>
          <p:nvPr/>
        </p:nvSpPr>
        <p:spPr>
          <a:xfrm>
            <a:off x="-447675" y="5382696"/>
            <a:ext cx="3809999" cy="50482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lIns="468000" rtlCol="0" anchor="ctr" anchorCtr="0">
            <a:noAutofit/>
          </a:bodyPr>
          <a:lstStyle/>
          <a:p>
            <a:r>
              <a:rPr lang="en-US" sz="1600" b="1" spc="-100" smtClean="0">
                <a:solidFill>
                  <a:schemeClr val="bg1"/>
                </a:solidFill>
                <a:latin typeface="Arial"/>
                <a:cs typeface="Arial"/>
              </a:rPr>
              <a:t>NOT </a:t>
            </a:r>
            <a:r>
              <a:rPr lang="en-US" sz="1600" spc="-100" smtClean="0">
                <a:solidFill>
                  <a:schemeClr val="bg1"/>
                </a:solidFill>
                <a:latin typeface="Arial"/>
                <a:cs typeface="Arial"/>
              </a:rPr>
              <a:t> PHY’CAL or HERB’IDE</a:t>
            </a:r>
            <a:endParaRPr lang="en-US" sz="1600" spc="-100" dirty="0" smtClean="0">
              <a:solidFill>
                <a:schemeClr val="bg1"/>
              </a:solidFill>
              <a:latin typeface="Arial"/>
              <a:cs typeface="Arial"/>
            </a:endParaRPr>
          </a:p>
          <a:p>
            <a:r>
              <a:rPr lang="en-US" sz="1600" spc="-50">
                <a:solidFill>
                  <a:schemeClr val="bg1"/>
                </a:solidFill>
                <a:cs typeface="Arial"/>
              </a:rPr>
              <a:t>Doesn’t cause this type of symptom</a:t>
            </a:r>
            <a:endParaRPr lang="en-US" sz="1600" spc="-50" dirty="0">
              <a:solidFill>
                <a:schemeClr val="bg1"/>
              </a:solidFill>
              <a:cs typeface="Arial"/>
            </a:endParaRPr>
          </a:p>
        </p:txBody>
      </p:sp>
    </p:spTree>
    <p:extLst>
      <p:ext uri="{BB962C8B-B14F-4D97-AF65-F5344CB8AC3E}">
        <p14:creationId xmlns:p14="http://schemas.microsoft.com/office/powerpoint/2010/main" val="32100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0-#ppt_w/2"/>
                                          </p:val>
                                        </p:tav>
                                        <p:tav tm="100000">
                                          <p:val>
                                            <p:strVal val="#ppt_x"/>
                                          </p:val>
                                        </p:tav>
                                      </p:tavLst>
                                    </p:anim>
                                    <p:anim calcmode="lin" valueType="num">
                                      <p:cBhvr additive="base">
                                        <p:cTn id="12" dur="10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1000" fill="hold"/>
                                        <p:tgtEl>
                                          <p:spTgt spid="44"/>
                                        </p:tgtEl>
                                        <p:attrNameLst>
                                          <p:attrName>ppt_x</p:attrName>
                                        </p:attrNameLst>
                                      </p:cBhvr>
                                      <p:tavLst>
                                        <p:tav tm="0">
                                          <p:val>
                                            <p:strVal val="0-#ppt_w/2"/>
                                          </p:val>
                                        </p:tav>
                                        <p:tav tm="100000">
                                          <p:val>
                                            <p:strVal val="#ppt_x"/>
                                          </p:val>
                                        </p:tav>
                                      </p:tavLst>
                                    </p:anim>
                                    <p:anim calcmode="lin" valueType="num">
                                      <p:cBhvr additive="base">
                                        <p:cTn id="16" dur="10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000" fill="hold"/>
                                        <p:tgtEl>
                                          <p:spTgt spid="45"/>
                                        </p:tgtEl>
                                        <p:attrNameLst>
                                          <p:attrName>ppt_x</p:attrName>
                                        </p:attrNameLst>
                                      </p:cBhvr>
                                      <p:tavLst>
                                        <p:tav tm="0">
                                          <p:val>
                                            <p:strVal val="0-#ppt_w/2"/>
                                          </p:val>
                                        </p:tav>
                                        <p:tav tm="100000">
                                          <p:val>
                                            <p:strVal val="#ppt_x"/>
                                          </p:val>
                                        </p:tav>
                                      </p:tavLst>
                                    </p:anim>
                                    <p:anim calcmode="lin" valueType="num">
                                      <p:cBhvr additive="base">
                                        <p:cTn id="20" dur="1000" fill="hold"/>
                                        <p:tgtEl>
                                          <p:spTgt spid="4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1000" fill="hold"/>
                                        <p:tgtEl>
                                          <p:spTgt spid="46"/>
                                        </p:tgtEl>
                                        <p:attrNameLst>
                                          <p:attrName>ppt_x</p:attrName>
                                        </p:attrNameLst>
                                      </p:cBhvr>
                                      <p:tavLst>
                                        <p:tav tm="0">
                                          <p:val>
                                            <p:strVal val="0-#ppt_w/2"/>
                                          </p:val>
                                        </p:tav>
                                        <p:tav tm="100000">
                                          <p:val>
                                            <p:strVal val="#ppt_x"/>
                                          </p:val>
                                        </p:tav>
                                      </p:tavLst>
                                    </p:anim>
                                    <p:anim calcmode="lin" valueType="num">
                                      <p:cBhvr additive="base">
                                        <p:cTn id="24" dur="10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1000" fill="hold"/>
                                        <p:tgtEl>
                                          <p:spTgt spid="47"/>
                                        </p:tgtEl>
                                        <p:attrNameLst>
                                          <p:attrName>ppt_x</p:attrName>
                                        </p:attrNameLst>
                                      </p:cBhvr>
                                      <p:tavLst>
                                        <p:tav tm="0">
                                          <p:val>
                                            <p:strVal val="0-#ppt_w/2"/>
                                          </p:val>
                                        </p:tav>
                                        <p:tav tm="100000">
                                          <p:val>
                                            <p:strVal val="#ppt_x"/>
                                          </p:val>
                                        </p:tav>
                                      </p:tavLst>
                                    </p:anim>
                                    <p:anim calcmode="lin" valueType="num">
                                      <p:cBhvr additive="base">
                                        <p:cTn id="28" dur="10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1000" fill="hold"/>
                                        <p:tgtEl>
                                          <p:spTgt spid="48"/>
                                        </p:tgtEl>
                                        <p:attrNameLst>
                                          <p:attrName>ppt_x</p:attrName>
                                        </p:attrNameLst>
                                      </p:cBhvr>
                                      <p:tavLst>
                                        <p:tav tm="0">
                                          <p:val>
                                            <p:strVal val="0-#ppt_w/2"/>
                                          </p:val>
                                        </p:tav>
                                        <p:tav tm="100000">
                                          <p:val>
                                            <p:strVal val="#ppt_x"/>
                                          </p:val>
                                        </p:tav>
                                      </p:tavLst>
                                    </p:anim>
                                    <p:anim calcmode="lin" valueType="num">
                                      <p:cBhvr additive="base">
                                        <p:cTn id="32" dur="1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1500" fill="hold"/>
                                        <p:tgtEl>
                                          <p:spTgt spid="35"/>
                                        </p:tgtEl>
                                        <p:attrNameLst>
                                          <p:attrName>ppt_x</p:attrName>
                                        </p:attrNameLst>
                                      </p:cBhvr>
                                      <p:tavLst>
                                        <p:tav tm="0">
                                          <p:val>
                                            <p:strVal val="1+#ppt_w/2"/>
                                          </p:val>
                                        </p:tav>
                                        <p:tav tm="100000">
                                          <p:val>
                                            <p:strVal val="#ppt_x"/>
                                          </p:val>
                                        </p:tav>
                                      </p:tavLst>
                                    </p:anim>
                                    <p:anim calcmode="lin" valueType="num">
                                      <p:cBhvr additive="base">
                                        <p:cTn id="38" dur="1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1500" fill="hold"/>
                                        <p:tgtEl>
                                          <p:spTgt spid="34"/>
                                        </p:tgtEl>
                                        <p:attrNameLst>
                                          <p:attrName>ppt_x</p:attrName>
                                        </p:attrNameLst>
                                      </p:cBhvr>
                                      <p:tavLst>
                                        <p:tav tm="0">
                                          <p:val>
                                            <p:strVal val="1+#ppt_w/2"/>
                                          </p:val>
                                        </p:tav>
                                        <p:tav tm="100000">
                                          <p:val>
                                            <p:strVal val="#ppt_x"/>
                                          </p:val>
                                        </p:tav>
                                      </p:tavLst>
                                    </p:anim>
                                    <p:anim calcmode="lin" valueType="num">
                                      <p:cBhvr additive="base">
                                        <p:cTn id="44"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par>
                          <p:cTn id="50" fill="hold">
                            <p:stCondLst>
                              <p:cond delay="500"/>
                            </p:stCondLst>
                            <p:childTnLst>
                              <p:par>
                                <p:cTn id="51" presetID="2" presetClass="entr" presetSubtype="2"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1500" fill="hold"/>
                                        <p:tgtEl>
                                          <p:spTgt spid="36"/>
                                        </p:tgtEl>
                                        <p:attrNameLst>
                                          <p:attrName>ppt_x</p:attrName>
                                        </p:attrNameLst>
                                      </p:cBhvr>
                                      <p:tavLst>
                                        <p:tav tm="0">
                                          <p:val>
                                            <p:strVal val="1+#ppt_w/2"/>
                                          </p:val>
                                        </p:tav>
                                        <p:tav tm="100000">
                                          <p:val>
                                            <p:strVal val="#ppt_x"/>
                                          </p:val>
                                        </p:tav>
                                      </p:tavLst>
                                    </p:anim>
                                    <p:anim calcmode="lin" valueType="num">
                                      <p:cBhvr additive="base">
                                        <p:cTn id="54" dur="1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1500" fill="hold"/>
                                        <p:tgtEl>
                                          <p:spTgt spid="7"/>
                                        </p:tgtEl>
                                        <p:attrNameLst>
                                          <p:attrName>ppt_x</p:attrName>
                                        </p:attrNameLst>
                                      </p:cBhvr>
                                      <p:tavLst>
                                        <p:tav tm="0">
                                          <p:val>
                                            <p:strVal val="#ppt_x"/>
                                          </p:val>
                                        </p:tav>
                                        <p:tav tm="100000">
                                          <p:val>
                                            <p:strVal val="#ppt_x"/>
                                          </p:val>
                                        </p:tav>
                                      </p:tavLst>
                                    </p:anim>
                                    <p:anim calcmode="lin" valueType="num">
                                      <p:cBhvr additive="base">
                                        <p:cTn id="60"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P spid="35" grpId="0" animBg="1"/>
      <p:bldP spid="36"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4" name="TextBox 13"/>
          <p:cNvSpPr txBox="1"/>
          <p:nvPr/>
        </p:nvSpPr>
        <p:spPr>
          <a:xfrm>
            <a:off x="-699912" y="429573"/>
            <a:ext cx="312148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CAUSES</a:t>
            </a:r>
            <a:endParaRPr lang="en-US" sz="2500" b="1" dirty="0">
              <a:solidFill>
                <a:schemeClr val="bg1"/>
              </a:solidFill>
              <a:latin typeface="Arial"/>
              <a:cs typeface="Arial"/>
            </a:endParaRPr>
          </a:p>
        </p:txBody>
      </p:sp>
      <p:pic>
        <p:nvPicPr>
          <p:cNvPr id="15" name="Picture 1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3710073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t="1898" b="189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smtClean="0">
                <a:solidFill>
                  <a:srgbClr val="FFFFFF"/>
                </a:solidFill>
                <a:latin typeface="Arial"/>
                <a:cs typeface="Arial"/>
              </a:rPr>
              <a:t>Cassava </a:t>
            </a:r>
            <a:r>
              <a:rPr lang="en-US" smtClean="0">
                <a:solidFill>
                  <a:srgbClr val="FFFFFF"/>
                </a:solidFill>
                <a:latin typeface="Arial"/>
                <a:cs typeface="Arial"/>
              </a:rPr>
              <a:t>(Uganda)</a:t>
            </a:r>
            <a:endParaRPr lang="en-US" dirty="0">
              <a:solidFill>
                <a:srgbClr val="FFFFFF"/>
              </a:solidFill>
              <a:latin typeface="Arial"/>
              <a:cs typeface="Arial"/>
            </a:endParaRPr>
          </a:p>
        </p:txBody>
      </p:sp>
      <p:sp>
        <p:nvSpPr>
          <p:cNvPr id="8" name="TextBox 7"/>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9" name="TextBox 8"/>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15" name="TextBox 14"/>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17" name="TextBox 16"/>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18" name="TextBox 17"/>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19" name="TextBox 18"/>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21" name="TextBox 20"/>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22" name="TextBox 21"/>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23" name="TextBox 22"/>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6" name="TextBox 25"/>
          <p:cNvSpPr txBox="1"/>
          <p:nvPr/>
        </p:nvSpPr>
        <p:spPr>
          <a:xfrm>
            <a:off x="6049010" y="194587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VIRUS</a:t>
            </a:r>
            <a:endParaRPr lang="en-US" sz="1600" dirty="0">
              <a:solidFill>
                <a:schemeClr val="bg1"/>
              </a:solidFill>
              <a:latin typeface="Arial"/>
              <a:cs typeface="Arial"/>
            </a:endParaRPr>
          </a:p>
        </p:txBody>
      </p:sp>
      <p:sp>
        <p:nvSpPr>
          <p:cNvPr id="25" name="TextBox 24"/>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27" name="TextBox 26"/>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28" name="TextBox 27"/>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31" name="TextBox 30"/>
          <p:cNvSpPr txBox="1"/>
          <p:nvPr/>
        </p:nvSpPr>
        <p:spPr>
          <a:xfrm>
            <a:off x="-288643"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11</a:t>
            </a:r>
            <a:endParaRPr lang="en-US" sz="2500" b="1" dirty="0">
              <a:solidFill>
                <a:schemeClr val="bg1"/>
              </a:solidFill>
              <a:latin typeface="Arial"/>
              <a:cs typeface="Arial"/>
            </a:endParaRPr>
          </a:p>
        </p:txBody>
      </p:sp>
      <p:pic>
        <p:nvPicPr>
          <p:cNvPr id="29" name="Picture 2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22936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1+#ppt_w/2"/>
                                          </p:val>
                                        </p:tav>
                                        <p:tav tm="100000">
                                          <p:val>
                                            <p:strVal val="#ppt_x"/>
                                          </p:val>
                                        </p:tav>
                                      </p:tavLst>
                                    </p:anim>
                                    <p:anim calcmode="lin" valueType="num">
                                      <p:cBhvr additive="base">
                                        <p:cTn id="28" dur="10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000" fill="hold"/>
                                        <p:tgtEl>
                                          <p:spTgt spid="19"/>
                                        </p:tgtEl>
                                        <p:attrNameLst>
                                          <p:attrName>ppt_x</p:attrName>
                                        </p:attrNameLst>
                                      </p:cBhvr>
                                      <p:tavLst>
                                        <p:tav tm="0">
                                          <p:val>
                                            <p:strVal val="1+#ppt_w/2"/>
                                          </p:val>
                                        </p:tav>
                                        <p:tav tm="100000">
                                          <p:val>
                                            <p:strVal val="#ppt_x"/>
                                          </p:val>
                                        </p:tav>
                                      </p:tavLst>
                                    </p:anim>
                                    <p:anim calcmode="lin" valueType="num">
                                      <p:cBhvr additive="base">
                                        <p:cTn id="36" dur="10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1000" fill="hold"/>
                                        <p:tgtEl>
                                          <p:spTgt spid="25"/>
                                        </p:tgtEl>
                                        <p:attrNameLst>
                                          <p:attrName>ppt_x</p:attrName>
                                        </p:attrNameLst>
                                      </p:cBhvr>
                                      <p:tavLst>
                                        <p:tav tm="0">
                                          <p:val>
                                            <p:strVal val="1+#ppt_w/2"/>
                                          </p:val>
                                        </p:tav>
                                        <p:tav tm="100000">
                                          <p:val>
                                            <p:strVal val="#ppt_x"/>
                                          </p:val>
                                        </p:tav>
                                      </p:tavLst>
                                    </p:anim>
                                    <p:anim calcmode="lin" valueType="num">
                                      <p:cBhvr additive="base">
                                        <p:cTn id="40" dur="1000" fill="hold"/>
                                        <p:tgtEl>
                                          <p:spTgt spid="25"/>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000" fill="hold"/>
                                        <p:tgtEl>
                                          <p:spTgt spid="28"/>
                                        </p:tgtEl>
                                        <p:attrNameLst>
                                          <p:attrName>ppt_x</p:attrName>
                                        </p:attrNameLst>
                                      </p:cBhvr>
                                      <p:tavLst>
                                        <p:tav tm="0">
                                          <p:val>
                                            <p:strVal val="1+#ppt_w/2"/>
                                          </p:val>
                                        </p:tav>
                                        <p:tav tm="100000">
                                          <p:val>
                                            <p:strVal val="#ppt_x"/>
                                          </p:val>
                                        </p:tav>
                                      </p:tavLst>
                                    </p:anim>
                                    <p:anim calcmode="lin" valueType="num">
                                      <p:cBhvr additive="base">
                                        <p:cTn id="44" dur="1000" fill="hold"/>
                                        <p:tgtEl>
                                          <p:spTgt spid="2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1000" fill="hold"/>
                                        <p:tgtEl>
                                          <p:spTgt spid="27"/>
                                        </p:tgtEl>
                                        <p:attrNameLst>
                                          <p:attrName>ppt_x</p:attrName>
                                        </p:attrNameLst>
                                      </p:cBhvr>
                                      <p:tavLst>
                                        <p:tav tm="0">
                                          <p:val>
                                            <p:strVal val="1+#ppt_w/2"/>
                                          </p:val>
                                        </p:tav>
                                        <p:tav tm="100000">
                                          <p:val>
                                            <p:strVal val="#ppt_x"/>
                                          </p:val>
                                        </p:tav>
                                      </p:tavLst>
                                    </p:anim>
                                    <p:anim calcmode="lin" valueType="num">
                                      <p:cBhvr additive="base">
                                        <p:cTn id="4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right)">
                                      <p:cBhvr>
                                        <p:cTn id="5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7" grpId="0" animBg="1"/>
      <p:bldP spid="18" grpId="0" animBg="1"/>
      <p:bldP spid="19" grpId="0" animBg="1"/>
      <p:bldP spid="21" grpId="0" animBg="1"/>
      <p:bldP spid="22" grpId="0" animBg="1"/>
      <p:bldP spid="26" grpId="0" animBg="1"/>
      <p:bldP spid="25"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Ayote bacterial looking spots Quilali"/>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smtClean="0">
                <a:solidFill>
                  <a:srgbClr val="FFFFFF"/>
                </a:solidFill>
                <a:latin typeface="Arial"/>
                <a:cs typeface="Arial"/>
              </a:rPr>
              <a:t>Cucumber</a:t>
            </a:r>
          </a:p>
          <a:p>
            <a:pPr algn="ctr"/>
            <a:r>
              <a:rPr lang="en-US" smtClean="0">
                <a:solidFill>
                  <a:srgbClr val="FFFFFF"/>
                </a:solidFill>
                <a:latin typeface="Arial"/>
                <a:cs typeface="Arial"/>
              </a:rPr>
              <a:t>Nicaragua</a:t>
            </a:r>
            <a:endParaRPr lang="en-US" dirty="0">
              <a:solidFill>
                <a:srgbClr val="FFFFFF"/>
              </a:solidFill>
              <a:latin typeface="Arial"/>
              <a:cs typeface="Arial"/>
            </a:endParaRPr>
          </a:p>
        </p:txBody>
      </p:sp>
      <p:sp>
        <p:nvSpPr>
          <p:cNvPr id="12" name="TextBox 11"/>
          <p:cNvSpPr txBox="1"/>
          <p:nvPr/>
        </p:nvSpPr>
        <p:spPr>
          <a:xfrm>
            <a:off x="-41927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6</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3" name="TextBox 22"/>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43" name="TextBox 42"/>
          <p:cNvSpPr txBox="1"/>
          <p:nvPr/>
        </p:nvSpPr>
        <p:spPr>
          <a:xfrm>
            <a:off x="-266871"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12</a:t>
            </a:r>
            <a:endParaRPr lang="en-US" sz="2500" b="1" dirty="0">
              <a:solidFill>
                <a:schemeClr val="bg1"/>
              </a:solidFill>
              <a:latin typeface="Arial"/>
              <a:cs typeface="Arial"/>
            </a:endParaRPr>
          </a:p>
        </p:txBody>
      </p:sp>
      <p:pic>
        <p:nvPicPr>
          <p:cNvPr id="44" name="Picture 43"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5" name="TextBox 24"/>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26" name="TextBox 25"/>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27" name="TextBox 26"/>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28" name="TextBox 27"/>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29" name="TextBox 28"/>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30" name="TextBox 29"/>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1" name="TextBox 30"/>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32" name="TextBox 31"/>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33" name="TextBox 32"/>
          <p:cNvSpPr txBox="1"/>
          <p:nvPr/>
        </p:nvSpPr>
        <p:spPr>
          <a:xfrm>
            <a:off x="6049009" y="41176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34" name="TextBox 33"/>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35" name="TextBox 34"/>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36" name="TextBox 35"/>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37" name="TextBox 36"/>
          <p:cNvSpPr txBox="1"/>
          <p:nvPr/>
        </p:nvSpPr>
        <p:spPr>
          <a:xfrm>
            <a:off x="6049009" y="885034"/>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38" name="TextBox 37"/>
          <p:cNvSpPr txBox="1"/>
          <p:nvPr/>
        </p:nvSpPr>
        <p:spPr>
          <a:xfrm>
            <a:off x="6049009" y="1411609"/>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endParaRPr lang="en-US" sz="1600" dirty="0">
              <a:solidFill>
                <a:schemeClr val="bg1"/>
              </a:solidFill>
              <a:latin typeface="Arial"/>
              <a:cs typeface="Arial"/>
            </a:endParaRPr>
          </a:p>
        </p:txBody>
      </p:sp>
    </p:spTree>
    <p:extLst>
      <p:ext uri="{BB962C8B-B14F-4D97-AF65-F5344CB8AC3E}">
        <p14:creationId xmlns:p14="http://schemas.microsoft.com/office/powerpoint/2010/main" val="42021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1+#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1+#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1+#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1+#ppt_w/2"/>
                                          </p:val>
                                        </p:tav>
                                        <p:tav tm="100000">
                                          <p:val>
                                            <p:strVal val="#ppt_x"/>
                                          </p:val>
                                        </p:tav>
                                      </p:tavLst>
                                    </p:anim>
                                    <p:anim calcmode="lin" valueType="num">
                                      <p:cBhvr additive="base">
                                        <p:cTn id="28" dur="10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1000" fill="hold"/>
                                        <p:tgtEl>
                                          <p:spTgt spid="29"/>
                                        </p:tgtEl>
                                        <p:attrNameLst>
                                          <p:attrName>ppt_x</p:attrName>
                                        </p:attrNameLst>
                                      </p:cBhvr>
                                      <p:tavLst>
                                        <p:tav tm="0">
                                          <p:val>
                                            <p:strVal val="1+#ppt_w/2"/>
                                          </p:val>
                                        </p:tav>
                                        <p:tav tm="100000">
                                          <p:val>
                                            <p:strVal val="#ppt_x"/>
                                          </p:val>
                                        </p:tav>
                                      </p:tavLst>
                                    </p:anim>
                                    <p:anim calcmode="lin" valueType="num">
                                      <p:cBhvr additive="base">
                                        <p:cTn id="32" dur="1000" fill="hold"/>
                                        <p:tgtEl>
                                          <p:spTgt spid="2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1000" fill="hold"/>
                                        <p:tgtEl>
                                          <p:spTgt spid="30"/>
                                        </p:tgtEl>
                                        <p:attrNameLst>
                                          <p:attrName>ppt_x</p:attrName>
                                        </p:attrNameLst>
                                      </p:cBhvr>
                                      <p:tavLst>
                                        <p:tav tm="0">
                                          <p:val>
                                            <p:strVal val="1+#ppt_w/2"/>
                                          </p:val>
                                        </p:tav>
                                        <p:tav tm="100000">
                                          <p:val>
                                            <p:strVal val="#ppt_x"/>
                                          </p:val>
                                        </p:tav>
                                      </p:tavLst>
                                    </p:anim>
                                    <p:anim calcmode="lin" valueType="num">
                                      <p:cBhvr additive="base">
                                        <p:cTn id="36" dur="10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1+#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1000" fill="hold"/>
                                        <p:tgtEl>
                                          <p:spTgt spid="36"/>
                                        </p:tgtEl>
                                        <p:attrNameLst>
                                          <p:attrName>ppt_x</p:attrName>
                                        </p:attrNameLst>
                                      </p:cBhvr>
                                      <p:tavLst>
                                        <p:tav tm="0">
                                          <p:val>
                                            <p:strVal val="1+#ppt_w/2"/>
                                          </p:val>
                                        </p:tav>
                                        <p:tav tm="100000">
                                          <p:val>
                                            <p:strVal val="#ppt_x"/>
                                          </p:val>
                                        </p:tav>
                                      </p:tavLst>
                                    </p:anim>
                                    <p:anim calcmode="lin" valueType="num">
                                      <p:cBhvr additive="base">
                                        <p:cTn id="44" dur="1000" fill="hold"/>
                                        <p:tgtEl>
                                          <p:spTgt spid="3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1000" fill="hold"/>
                                        <p:tgtEl>
                                          <p:spTgt spid="35"/>
                                        </p:tgtEl>
                                        <p:attrNameLst>
                                          <p:attrName>ppt_x</p:attrName>
                                        </p:attrNameLst>
                                      </p:cBhvr>
                                      <p:tavLst>
                                        <p:tav tm="0">
                                          <p:val>
                                            <p:strVal val="1+#ppt_w/2"/>
                                          </p:val>
                                        </p:tav>
                                        <p:tav tm="100000">
                                          <p:val>
                                            <p:strVal val="#ppt_x"/>
                                          </p:val>
                                        </p:tav>
                                      </p:tavLst>
                                    </p:anim>
                                    <p:anim calcmode="lin" valueType="num">
                                      <p:cBhvr additive="base">
                                        <p:cTn id="4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right)">
                                      <p:cBhvr>
                                        <p:cTn id="53" dur="10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right)">
                                      <p:cBhvr>
                                        <p:cTn id="58" dur="10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right)">
                                      <p:cBhvr>
                                        <p:cTn id="6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2956" t="13007" b="1652"/>
          <a:stretch/>
        </p:blipFill>
        <p:spPr bwMode="auto">
          <a:xfrm>
            <a:off x="0" y="-126124"/>
            <a:ext cx="9144000" cy="672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smtClean="0">
                <a:solidFill>
                  <a:srgbClr val="FFFFFF"/>
                </a:solidFill>
                <a:latin typeface="Arial"/>
                <a:cs typeface="Arial"/>
              </a:rPr>
              <a:t>Citrus</a:t>
            </a:r>
            <a:endParaRPr lang="sv-SE" b="1" dirty="0">
              <a:solidFill>
                <a:srgbClr val="FFFFFF"/>
              </a:solidFill>
              <a:latin typeface="Arial"/>
              <a:cs typeface="Arial"/>
            </a:endParaRPr>
          </a:p>
          <a:p>
            <a:pPr algn="ctr"/>
            <a:r>
              <a:rPr lang="sv-SE" smtClean="0">
                <a:solidFill>
                  <a:srgbClr val="FFFFFF"/>
                </a:solidFill>
                <a:latin typeface="Arial"/>
                <a:cs typeface="Arial"/>
              </a:rPr>
              <a:t>       Grenada</a:t>
            </a:r>
            <a:r>
              <a:rPr lang="sv-SE" sz="800" smtClean="0">
                <a:solidFill>
                  <a:srgbClr val="FFFFFF"/>
                </a:solidFill>
                <a:latin typeface="Arial"/>
                <a:cs typeface="Arial"/>
              </a:rPr>
              <a:t>[S Rambadan]</a:t>
            </a:r>
            <a:endParaRPr lang="sv-SE" sz="700" dirty="0">
              <a:solidFill>
                <a:srgbClr val="FFFFFF"/>
              </a:solidFill>
              <a:latin typeface="Arial"/>
              <a:cs typeface="Arial"/>
            </a:endParaRPr>
          </a:p>
        </p:txBody>
      </p:sp>
      <p:sp>
        <p:nvSpPr>
          <p:cNvPr id="12" name="TextBox 11"/>
          <p:cNvSpPr txBox="1"/>
          <p:nvPr/>
        </p:nvSpPr>
        <p:spPr>
          <a:xfrm>
            <a:off x="-395509" y="429573"/>
            <a:ext cx="391983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13</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8" name="TextBox 3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pic>
        <p:nvPicPr>
          <p:cNvPr id="21" name="Picture 20"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24" name="Picture 23"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36" name="Picture 35"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42" name="Picture 41"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55" name="TextBox 54"/>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56" name="TextBox 55"/>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57" name="TextBox 56"/>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58" name="TextBox 57"/>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59" name="TextBox 58"/>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60" name="TextBox 59"/>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61" name="TextBox 60"/>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62" name="TextBox 61"/>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63" name="TextBox 62"/>
          <p:cNvSpPr txBox="1"/>
          <p:nvPr/>
        </p:nvSpPr>
        <p:spPr>
          <a:xfrm>
            <a:off x="6049009" y="41176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64" name="TextBox 63"/>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65" name="TextBox 64"/>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66" name="TextBox 65"/>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Tree>
    <p:extLst>
      <p:ext uri="{BB962C8B-B14F-4D97-AF65-F5344CB8AC3E}">
        <p14:creationId xmlns:p14="http://schemas.microsoft.com/office/powerpoint/2010/main" val="36138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1+#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1+#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1000" fill="hold"/>
                                        <p:tgtEl>
                                          <p:spTgt spid="61"/>
                                        </p:tgtEl>
                                        <p:attrNameLst>
                                          <p:attrName>ppt_x</p:attrName>
                                        </p:attrNameLst>
                                      </p:cBhvr>
                                      <p:tavLst>
                                        <p:tav tm="0">
                                          <p:val>
                                            <p:strVal val="1+#ppt_w/2"/>
                                          </p:val>
                                        </p:tav>
                                        <p:tav tm="100000">
                                          <p:val>
                                            <p:strVal val="#ppt_x"/>
                                          </p:val>
                                        </p:tav>
                                      </p:tavLst>
                                    </p:anim>
                                    <p:anim calcmode="lin" valueType="num">
                                      <p:cBhvr additive="base">
                                        <p:cTn id="16" dur="1000" fill="hold"/>
                                        <p:tgtEl>
                                          <p:spTgt spid="6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000" fill="hold"/>
                                        <p:tgtEl>
                                          <p:spTgt spid="55"/>
                                        </p:tgtEl>
                                        <p:attrNameLst>
                                          <p:attrName>ppt_x</p:attrName>
                                        </p:attrNameLst>
                                      </p:cBhvr>
                                      <p:tavLst>
                                        <p:tav tm="0">
                                          <p:val>
                                            <p:strVal val="1+#ppt_w/2"/>
                                          </p:val>
                                        </p:tav>
                                        <p:tav tm="100000">
                                          <p:val>
                                            <p:strVal val="#ppt_x"/>
                                          </p:val>
                                        </p:tav>
                                      </p:tavLst>
                                    </p:anim>
                                    <p:anim calcmode="lin" valueType="num">
                                      <p:cBhvr additive="base">
                                        <p:cTn id="20" dur="1000" fill="hold"/>
                                        <p:tgtEl>
                                          <p:spTgt spid="5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1000" fill="hold"/>
                                        <p:tgtEl>
                                          <p:spTgt spid="57"/>
                                        </p:tgtEl>
                                        <p:attrNameLst>
                                          <p:attrName>ppt_x</p:attrName>
                                        </p:attrNameLst>
                                      </p:cBhvr>
                                      <p:tavLst>
                                        <p:tav tm="0">
                                          <p:val>
                                            <p:strVal val="1+#ppt_w/2"/>
                                          </p:val>
                                        </p:tav>
                                        <p:tav tm="100000">
                                          <p:val>
                                            <p:strVal val="#ppt_x"/>
                                          </p:val>
                                        </p:tav>
                                      </p:tavLst>
                                    </p:anim>
                                    <p:anim calcmode="lin" valueType="num">
                                      <p:cBhvr additive="base">
                                        <p:cTn id="24" dur="1000" fill="hold"/>
                                        <p:tgtEl>
                                          <p:spTgt spid="5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1000" fill="hold"/>
                                        <p:tgtEl>
                                          <p:spTgt spid="58"/>
                                        </p:tgtEl>
                                        <p:attrNameLst>
                                          <p:attrName>ppt_x</p:attrName>
                                        </p:attrNameLst>
                                      </p:cBhvr>
                                      <p:tavLst>
                                        <p:tav tm="0">
                                          <p:val>
                                            <p:strVal val="1+#ppt_w/2"/>
                                          </p:val>
                                        </p:tav>
                                        <p:tav tm="100000">
                                          <p:val>
                                            <p:strVal val="#ppt_x"/>
                                          </p:val>
                                        </p:tav>
                                      </p:tavLst>
                                    </p:anim>
                                    <p:anim calcmode="lin" valueType="num">
                                      <p:cBhvr additive="base">
                                        <p:cTn id="28" dur="1000" fill="hold"/>
                                        <p:tgtEl>
                                          <p:spTgt spid="5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1000" fill="hold"/>
                                        <p:tgtEl>
                                          <p:spTgt spid="59"/>
                                        </p:tgtEl>
                                        <p:attrNameLst>
                                          <p:attrName>ppt_x</p:attrName>
                                        </p:attrNameLst>
                                      </p:cBhvr>
                                      <p:tavLst>
                                        <p:tav tm="0">
                                          <p:val>
                                            <p:strVal val="1+#ppt_w/2"/>
                                          </p:val>
                                        </p:tav>
                                        <p:tav tm="100000">
                                          <p:val>
                                            <p:strVal val="#ppt_x"/>
                                          </p:val>
                                        </p:tav>
                                      </p:tavLst>
                                    </p:anim>
                                    <p:anim calcmode="lin" valueType="num">
                                      <p:cBhvr additive="base">
                                        <p:cTn id="32" dur="1000" fill="hold"/>
                                        <p:tgtEl>
                                          <p:spTgt spid="5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000" fill="hold"/>
                                        <p:tgtEl>
                                          <p:spTgt spid="60"/>
                                        </p:tgtEl>
                                        <p:attrNameLst>
                                          <p:attrName>ppt_x</p:attrName>
                                        </p:attrNameLst>
                                      </p:cBhvr>
                                      <p:tavLst>
                                        <p:tav tm="0">
                                          <p:val>
                                            <p:strVal val="1+#ppt_w/2"/>
                                          </p:val>
                                        </p:tav>
                                        <p:tav tm="100000">
                                          <p:val>
                                            <p:strVal val="#ppt_x"/>
                                          </p:val>
                                        </p:tav>
                                      </p:tavLst>
                                    </p:anim>
                                    <p:anim calcmode="lin" valueType="num">
                                      <p:cBhvr additive="base">
                                        <p:cTn id="36" dur="1000" fill="hold"/>
                                        <p:tgtEl>
                                          <p:spTgt spid="6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1000" fill="hold"/>
                                        <p:tgtEl>
                                          <p:spTgt spid="64"/>
                                        </p:tgtEl>
                                        <p:attrNameLst>
                                          <p:attrName>ppt_x</p:attrName>
                                        </p:attrNameLst>
                                      </p:cBhvr>
                                      <p:tavLst>
                                        <p:tav tm="0">
                                          <p:val>
                                            <p:strVal val="1+#ppt_w/2"/>
                                          </p:val>
                                        </p:tav>
                                        <p:tav tm="100000">
                                          <p:val>
                                            <p:strVal val="#ppt_x"/>
                                          </p:val>
                                        </p:tav>
                                      </p:tavLst>
                                    </p:anim>
                                    <p:anim calcmode="lin" valueType="num">
                                      <p:cBhvr additive="base">
                                        <p:cTn id="40" dur="1000" fill="hold"/>
                                        <p:tgtEl>
                                          <p:spTgt spid="6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1000" fill="hold"/>
                                        <p:tgtEl>
                                          <p:spTgt spid="66"/>
                                        </p:tgtEl>
                                        <p:attrNameLst>
                                          <p:attrName>ppt_x</p:attrName>
                                        </p:attrNameLst>
                                      </p:cBhvr>
                                      <p:tavLst>
                                        <p:tav tm="0">
                                          <p:val>
                                            <p:strVal val="1+#ppt_w/2"/>
                                          </p:val>
                                        </p:tav>
                                        <p:tav tm="100000">
                                          <p:val>
                                            <p:strVal val="#ppt_x"/>
                                          </p:val>
                                        </p:tav>
                                      </p:tavLst>
                                    </p:anim>
                                    <p:anim calcmode="lin" valueType="num">
                                      <p:cBhvr additive="base">
                                        <p:cTn id="44" dur="1000" fill="hold"/>
                                        <p:tgtEl>
                                          <p:spTgt spid="6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1000" fill="hold"/>
                                        <p:tgtEl>
                                          <p:spTgt spid="65"/>
                                        </p:tgtEl>
                                        <p:attrNameLst>
                                          <p:attrName>ppt_x</p:attrName>
                                        </p:attrNameLst>
                                      </p:cBhvr>
                                      <p:tavLst>
                                        <p:tav tm="0">
                                          <p:val>
                                            <p:strVal val="1+#ppt_w/2"/>
                                          </p:val>
                                        </p:tav>
                                        <p:tav tm="100000">
                                          <p:val>
                                            <p:strVal val="#ppt_x"/>
                                          </p:val>
                                        </p:tav>
                                      </p:tavLst>
                                    </p:anim>
                                    <p:anim calcmode="lin" valueType="num">
                                      <p:cBhvr additive="base">
                                        <p:cTn id="48"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right)">
                                      <p:cBhvr>
                                        <p:cTn id="53"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7705" t="18931" b="1898"/>
          <a:stretch/>
        </p:blipFill>
        <p:spPr bwMode="auto">
          <a:xfrm>
            <a:off x="0" y="0"/>
            <a:ext cx="9144000" cy="659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smtClean="0">
                <a:solidFill>
                  <a:srgbClr val="FFFFFF"/>
                </a:solidFill>
                <a:latin typeface="Arial"/>
                <a:cs typeface="Arial"/>
              </a:rPr>
              <a:t>Eggplant</a:t>
            </a:r>
            <a:endParaRPr lang="sv-SE" b="1" dirty="0">
              <a:solidFill>
                <a:srgbClr val="FFFFFF"/>
              </a:solidFill>
              <a:latin typeface="Arial"/>
              <a:cs typeface="Arial"/>
            </a:endParaRPr>
          </a:p>
          <a:p>
            <a:pPr algn="ctr"/>
            <a:r>
              <a:rPr lang="sv-SE" smtClean="0">
                <a:solidFill>
                  <a:srgbClr val="FFFFFF"/>
                </a:solidFill>
                <a:latin typeface="Arial"/>
                <a:cs typeface="Arial"/>
              </a:rPr>
              <a:t>Vietnam</a:t>
            </a:r>
            <a:endParaRPr lang="sv-SE" sz="700" dirty="0">
              <a:solidFill>
                <a:srgbClr val="FFFFFF"/>
              </a:solidFill>
              <a:latin typeface="Arial"/>
              <a:cs typeface="Arial"/>
            </a:endParaRPr>
          </a:p>
        </p:txBody>
      </p:sp>
      <p:sp>
        <p:nvSpPr>
          <p:cNvPr id="12" name="TextBox 11"/>
          <p:cNvSpPr txBox="1"/>
          <p:nvPr/>
        </p:nvSpPr>
        <p:spPr>
          <a:xfrm>
            <a:off x="-395509" y="429573"/>
            <a:ext cx="391983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14</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8" name="TextBox 3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pic>
        <p:nvPicPr>
          <p:cNvPr id="21" name="Picture 20"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24" name="Picture 23"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36" name="Picture 35"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42" name="Picture 41"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5" name="TextBox 24"/>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26" name="TextBox 25"/>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29" name="TextBox 28"/>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30" name="TextBox 29"/>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31" name="TextBox 30"/>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32" name="TextBox 31"/>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3" name="TextBox 32"/>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34" name="TextBox 33"/>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35" name="TextBox 34"/>
          <p:cNvSpPr txBox="1"/>
          <p:nvPr/>
        </p:nvSpPr>
        <p:spPr>
          <a:xfrm>
            <a:off x="6049008" y="3467645"/>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7" name="TextBox 36"/>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41" name="TextBox 40"/>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53" name="TextBox 52"/>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54" name="TextBox 53"/>
          <p:cNvSpPr txBox="1"/>
          <p:nvPr/>
        </p:nvSpPr>
        <p:spPr>
          <a:xfrm>
            <a:off x="6049009" y="4014360"/>
            <a:ext cx="4502617" cy="38537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MITES</a:t>
            </a:r>
            <a:endParaRPr lang="en-US" sz="1600" dirty="0">
              <a:solidFill>
                <a:schemeClr val="bg1"/>
              </a:solidFill>
              <a:latin typeface="Arial"/>
              <a:cs typeface="Arial"/>
            </a:endParaRPr>
          </a:p>
        </p:txBody>
      </p:sp>
    </p:spTree>
    <p:extLst>
      <p:ext uri="{BB962C8B-B14F-4D97-AF65-F5344CB8AC3E}">
        <p14:creationId xmlns:p14="http://schemas.microsoft.com/office/powerpoint/2010/main" val="216596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1+#ppt_w/2"/>
                                          </p:val>
                                        </p:tav>
                                        <p:tav tm="100000">
                                          <p:val>
                                            <p:strVal val="#ppt_x"/>
                                          </p:val>
                                        </p:tav>
                                      </p:tavLst>
                                    </p:anim>
                                    <p:anim calcmode="lin" valueType="num">
                                      <p:cBhvr additive="base">
                                        <p:cTn id="12" dur="10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1+#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1000" fill="hold"/>
                                        <p:tgtEl>
                                          <p:spTgt spid="37"/>
                                        </p:tgtEl>
                                        <p:attrNameLst>
                                          <p:attrName>ppt_x</p:attrName>
                                        </p:attrNameLst>
                                      </p:cBhvr>
                                      <p:tavLst>
                                        <p:tav tm="0">
                                          <p:val>
                                            <p:strVal val="1+#ppt_w/2"/>
                                          </p:val>
                                        </p:tav>
                                        <p:tav tm="100000">
                                          <p:val>
                                            <p:strVal val="#ppt_x"/>
                                          </p:val>
                                        </p:tav>
                                      </p:tavLst>
                                    </p:anim>
                                    <p:anim calcmode="lin" valueType="num">
                                      <p:cBhvr additive="base">
                                        <p:cTn id="40" dur="10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1000" fill="hold"/>
                                        <p:tgtEl>
                                          <p:spTgt spid="53"/>
                                        </p:tgtEl>
                                        <p:attrNameLst>
                                          <p:attrName>ppt_x</p:attrName>
                                        </p:attrNameLst>
                                      </p:cBhvr>
                                      <p:tavLst>
                                        <p:tav tm="0">
                                          <p:val>
                                            <p:strVal val="1+#ppt_w/2"/>
                                          </p:val>
                                        </p:tav>
                                        <p:tav tm="100000">
                                          <p:val>
                                            <p:strVal val="#ppt_x"/>
                                          </p:val>
                                        </p:tav>
                                      </p:tavLst>
                                    </p:anim>
                                    <p:anim calcmode="lin" valueType="num">
                                      <p:cBhvr additive="base">
                                        <p:cTn id="44" dur="1000" fill="hold"/>
                                        <p:tgtEl>
                                          <p:spTgt spid="53"/>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1000" fill="hold"/>
                                        <p:tgtEl>
                                          <p:spTgt spid="41"/>
                                        </p:tgtEl>
                                        <p:attrNameLst>
                                          <p:attrName>ppt_x</p:attrName>
                                        </p:attrNameLst>
                                      </p:cBhvr>
                                      <p:tavLst>
                                        <p:tav tm="0">
                                          <p:val>
                                            <p:strVal val="1+#ppt_w/2"/>
                                          </p:val>
                                        </p:tav>
                                        <p:tav tm="100000">
                                          <p:val>
                                            <p:strVal val="#ppt_x"/>
                                          </p:val>
                                        </p:tav>
                                      </p:tavLst>
                                    </p:anim>
                                    <p:anim calcmode="lin" valueType="num">
                                      <p:cBhvr additive="base">
                                        <p:cTn id="4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right)">
                                      <p:cBhvr>
                                        <p:cTn id="53" dur="10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P spid="30" grpId="0" animBg="1"/>
      <p:bldP spid="31" grpId="0" animBg="1"/>
      <p:bldP spid="32" grpId="0" animBg="1"/>
      <p:bldP spid="33" grpId="0" animBg="1"/>
      <p:bldP spid="34" grpId="0" animBg="1"/>
      <p:bldP spid="35" grpId="0" animBg="1"/>
      <p:bldP spid="37" grpId="0" animBg="1"/>
      <p:bldP spid="41" grpId="0" animBg="1"/>
      <p:bldP spid="53" grpId="0" animBg="1"/>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l="37896" t="1898" r="9981" b="1898"/>
          <a:stretch/>
        </p:blipFill>
        <p:spPr bwMode="auto">
          <a:xfrm rot="5400000">
            <a:off x="1269139" y="-1269140"/>
            <a:ext cx="6605721"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smtClean="0">
                <a:solidFill>
                  <a:srgbClr val="FFFFFF"/>
                </a:solidFill>
                <a:latin typeface="Arial"/>
                <a:cs typeface="Arial"/>
              </a:rPr>
              <a:t>Capsicum</a:t>
            </a:r>
            <a:endParaRPr lang="sv-SE" b="1" dirty="0">
              <a:solidFill>
                <a:srgbClr val="FFFFFF"/>
              </a:solidFill>
              <a:latin typeface="Arial"/>
              <a:cs typeface="Arial"/>
            </a:endParaRPr>
          </a:p>
          <a:p>
            <a:pPr algn="ctr"/>
            <a:r>
              <a:rPr lang="sv-SE" smtClean="0">
                <a:solidFill>
                  <a:srgbClr val="FFFFFF"/>
                </a:solidFill>
                <a:latin typeface="Arial"/>
                <a:cs typeface="Arial"/>
              </a:rPr>
              <a:t>       Grenada </a:t>
            </a:r>
            <a:r>
              <a:rPr lang="sv-SE" sz="800" smtClean="0">
                <a:solidFill>
                  <a:srgbClr val="FFFFFF"/>
                </a:solidFill>
                <a:latin typeface="Arial"/>
                <a:cs typeface="Arial"/>
              </a:rPr>
              <a:t>[T  Peters]</a:t>
            </a:r>
            <a:endParaRPr lang="sv-SE" sz="700" dirty="0">
              <a:solidFill>
                <a:srgbClr val="FFFFFF"/>
              </a:solidFill>
              <a:latin typeface="Arial"/>
              <a:cs typeface="Arial"/>
            </a:endParaRPr>
          </a:p>
        </p:txBody>
      </p:sp>
      <p:sp>
        <p:nvSpPr>
          <p:cNvPr id="12" name="TextBox 11"/>
          <p:cNvSpPr txBox="1"/>
          <p:nvPr/>
        </p:nvSpPr>
        <p:spPr>
          <a:xfrm>
            <a:off x="-558799" y="429573"/>
            <a:ext cx="391983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7</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8" name="TextBox 3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19" name="TextBox 18"/>
          <p:cNvSpPr txBox="1"/>
          <p:nvPr/>
        </p:nvSpPr>
        <p:spPr>
          <a:xfrm>
            <a:off x="-41927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6</a:t>
            </a:r>
            <a:endParaRPr lang="en-US" sz="2500" b="1" dirty="0">
              <a:solidFill>
                <a:schemeClr val="bg1"/>
              </a:solidFill>
              <a:latin typeface="Arial"/>
              <a:cs typeface="Arial"/>
            </a:endParaRPr>
          </a:p>
        </p:txBody>
      </p:sp>
      <p:pic>
        <p:nvPicPr>
          <p:cNvPr id="20" name="Picture 19"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43" name="TextBox 42"/>
          <p:cNvSpPr txBox="1"/>
          <p:nvPr/>
        </p:nvSpPr>
        <p:spPr>
          <a:xfrm>
            <a:off x="-41927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6</a:t>
            </a:r>
            <a:endParaRPr lang="en-US" sz="2500" b="1" dirty="0">
              <a:solidFill>
                <a:schemeClr val="bg1"/>
              </a:solidFill>
              <a:latin typeface="Arial"/>
              <a:cs typeface="Arial"/>
            </a:endParaRPr>
          </a:p>
        </p:txBody>
      </p:sp>
      <p:pic>
        <p:nvPicPr>
          <p:cNvPr id="44" name="Picture 43"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47" name="TextBox 46"/>
          <p:cNvSpPr txBox="1"/>
          <p:nvPr/>
        </p:nvSpPr>
        <p:spPr>
          <a:xfrm>
            <a:off x="-25598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15</a:t>
            </a:r>
            <a:endParaRPr lang="en-US" sz="2500" b="1" dirty="0">
              <a:solidFill>
                <a:schemeClr val="bg1"/>
              </a:solidFill>
              <a:latin typeface="Arial"/>
              <a:cs typeface="Arial"/>
            </a:endParaRPr>
          </a:p>
        </p:txBody>
      </p:sp>
      <p:pic>
        <p:nvPicPr>
          <p:cNvPr id="48" name="Picture 4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6" name="TextBox 25"/>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27" name="TextBox 26"/>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28" name="TextBox 27"/>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29" name="TextBox 28"/>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30" name="TextBox 29"/>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31" name="TextBox 30"/>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2" name="TextBox 31"/>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33" name="TextBox 32"/>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34" name="TextBox 33"/>
          <p:cNvSpPr txBox="1"/>
          <p:nvPr/>
        </p:nvSpPr>
        <p:spPr>
          <a:xfrm>
            <a:off x="6049009" y="41176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35" name="TextBox 34"/>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36" name="TextBox 35"/>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37" name="TextBox 36"/>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Tree>
    <p:extLst>
      <p:ext uri="{BB962C8B-B14F-4D97-AF65-F5344CB8AC3E}">
        <p14:creationId xmlns:p14="http://schemas.microsoft.com/office/powerpoint/2010/main" val="1281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1+#ppt_w/2"/>
                                          </p:val>
                                        </p:tav>
                                        <p:tav tm="100000">
                                          <p:val>
                                            <p:strVal val="#ppt_x"/>
                                          </p:val>
                                        </p:tav>
                                      </p:tavLst>
                                    </p:anim>
                                    <p:anim calcmode="lin" valueType="num">
                                      <p:cBhvr additive="base">
                                        <p:cTn id="12" dur="10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1+#ppt_w/2"/>
                                          </p:val>
                                        </p:tav>
                                        <p:tav tm="100000">
                                          <p:val>
                                            <p:strVal val="#ppt_x"/>
                                          </p:val>
                                        </p:tav>
                                      </p:tavLst>
                                    </p:anim>
                                    <p:anim calcmode="lin" valueType="num">
                                      <p:cBhvr additive="base">
                                        <p:cTn id="16" dur="10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1+#ppt_w/2"/>
                                          </p:val>
                                        </p:tav>
                                        <p:tav tm="100000">
                                          <p:val>
                                            <p:strVal val="#ppt_x"/>
                                          </p:val>
                                        </p:tav>
                                      </p:tavLst>
                                    </p:anim>
                                    <p:anim calcmode="lin" valueType="num">
                                      <p:cBhvr additive="base">
                                        <p:cTn id="24" dur="10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1+#ppt_w/2"/>
                                          </p:val>
                                        </p:tav>
                                        <p:tav tm="100000">
                                          <p:val>
                                            <p:strVal val="#ppt_x"/>
                                          </p:val>
                                        </p:tav>
                                      </p:tavLst>
                                    </p:anim>
                                    <p:anim calcmode="lin" valueType="num">
                                      <p:cBhvr additive="base">
                                        <p:cTn id="28" dur="10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000" fill="hold"/>
                                        <p:tgtEl>
                                          <p:spTgt spid="31"/>
                                        </p:tgtEl>
                                        <p:attrNameLst>
                                          <p:attrName>ppt_x</p:attrName>
                                        </p:attrNameLst>
                                      </p:cBhvr>
                                      <p:tavLst>
                                        <p:tav tm="0">
                                          <p:val>
                                            <p:strVal val="1+#ppt_w/2"/>
                                          </p:val>
                                        </p:tav>
                                        <p:tav tm="100000">
                                          <p:val>
                                            <p:strVal val="#ppt_x"/>
                                          </p:val>
                                        </p:tav>
                                      </p:tavLst>
                                    </p:anim>
                                    <p:anim calcmode="lin" valueType="num">
                                      <p:cBhvr additive="base">
                                        <p:cTn id="36" dur="10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1+#ppt_w/2"/>
                                          </p:val>
                                        </p:tav>
                                        <p:tav tm="100000">
                                          <p:val>
                                            <p:strVal val="#ppt_x"/>
                                          </p:val>
                                        </p:tav>
                                      </p:tavLst>
                                    </p:anim>
                                    <p:anim calcmode="lin" valueType="num">
                                      <p:cBhvr additive="base">
                                        <p:cTn id="40" dur="10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1000" fill="hold"/>
                                        <p:tgtEl>
                                          <p:spTgt spid="37"/>
                                        </p:tgtEl>
                                        <p:attrNameLst>
                                          <p:attrName>ppt_x</p:attrName>
                                        </p:attrNameLst>
                                      </p:cBhvr>
                                      <p:tavLst>
                                        <p:tav tm="0">
                                          <p:val>
                                            <p:strVal val="1+#ppt_w/2"/>
                                          </p:val>
                                        </p:tav>
                                        <p:tav tm="100000">
                                          <p:val>
                                            <p:strVal val="#ppt_x"/>
                                          </p:val>
                                        </p:tav>
                                      </p:tavLst>
                                    </p:anim>
                                    <p:anim calcmode="lin" valueType="num">
                                      <p:cBhvr additive="base">
                                        <p:cTn id="44" dur="1000" fill="hold"/>
                                        <p:tgtEl>
                                          <p:spTgt spid="37"/>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 fill="hold"/>
                                        <p:tgtEl>
                                          <p:spTgt spid="36"/>
                                        </p:tgtEl>
                                        <p:attrNameLst>
                                          <p:attrName>ppt_x</p:attrName>
                                        </p:attrNameLst>
                                      </p:cBhvr>
                                      <p:tavLst>
                                        <p:tav tm="0">
                                          <p:val>
                                            <p:strVal val="1+#ppt_w/2"/>
                                          </p:val>
                                        </p:tav>
                                        <p:tav tm="100000">
                                          <p:val>
                                            <p:strVal val="#ppt_x"/>
                                          </p:val>
                                        </p:tav>
                                      </p:tavLst>
                                    </p:anim>
                                    <p:anim calcmode="lin" valueType="num">
                                      <p:cBhvr additive="base">
                                        <p:cTn id="48"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right)">
                                      <p:cBhvr>
                                        <p:cTn id="5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bifs\users\Books Shared\4. Keep as is\Prelims\2012 (came into production)\Kumar &amp; Sharma - Nutrient Deficiencies of Field Crops\Photo\1. Photo File\305.jpg"/>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t="1898" b="18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smtClean="0">
                <a:solidFill>
                  <a:srgbClr val="FFFFFF"/>
                </a:solidFill>
                <a:latin typeface="Arial"/>
                <a:cs typeface="Arial"/>
              </a:rPr>
              <a:t>Cowpea</a:t>
            </a:r>
            <a:endParaRPr lang="sv-SE" b="1" dirty="0">
              <a:solidFill>
                <a:srgbClr val="FFFFFF"/>
              </a:solidFill>
              <a:latin typeface="Arial"/>
              <a:cs typeface="Arial"/>
            </a:endParaRPr>
          </a:p>
          <a:p>
            <a:pPr algn="ctr"/>
            <a:r>
              <a:rPr lang="sv-SE" smtClean="0">
                <a:solidFill>
                  <a:srgbClr val="FFFFFF"/>
                </a:solidFill>
                <a:latin typeface="Arial"/>
                <a:cs typeface="Arial"/>
              </a:rPr>
              <a:t>       India </a:t>
            </a:r>
            <a:r>
              <a:rPr lang="sv-SE" sz="800" smtClean="0">
                <a:solidFill>
                  <a:srgbClr val="FFFFFF"/>
                </a:solidFill>
                <a:latin typeface="Arial"/>
                <a:cs typeface="Arial"/>
              </a:rPr>
              <a:t>[P Kumar and M Sharma]</a:t>
            </a:r>
            <a:endParaRPr lang="sv-SE" sz="700" dirty="0">
              <a:solidFill>
                <a:srgbClr val="FFFFFF"/>
              </a:solidFill>
              <a:latin typeface="Arial"/>
              <a:cs typeface="Arial"/>
            </a:endParaRPr>
          </a:p>
        </p:txBody>
      </p:sp>
      <p:sp>
        <p:nvSpPr>
          <p:cNvPr id="12" name="TextBox 11"/>
          <p:cNvSpPr txBox="1"/>
          <p:nvPr/>
        </p:nvSpPr>
        <p:spPr>
          <a:xfrm>
            <a:off x="-558799" y="429573"/>
            <a:ext cx="391983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7</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8" name="TextBox 3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19" name="TextBox 18"/>
          <p:cNvSpPr txBox="1"/>
          <p:nvPr/>
        </p:nvSpPr>
        <p:spPr>
          <a:xfrm>
            <a:off x="-41927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6</a:t>
            </a:r>
            <a:endParaRPr lang="en-US" sz="2500" b="1" dirty="0">
              <a:solidFill>
                <a:schemeClr val="bg1"/>
              </a:solidFill>
              <a:latin typeface="Arial"/>
              <a:cs typeface="Arial"/>
            </a:endParaRPr>
          </a:p>
        </p:txBody>
      </p:sp>
      <p:pic>
        <p:nvPicPr>
          <p:cNvPr id="20" name="Picture 19"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43" name="TextBox 42"/>
          <p:cNvSpPr txBox="1"/>
          <p:nvPr/>
        </p:nvSpPr>
        <p:spPr>
          <a:xfrm>
            <a:off x="-41927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6</a:t>
            </a:r>
            <a:endParaRPr lang="en-US" sz="2500" b="1" dirty="0">
              <a:solidFill>
                <a:schemeClr val="bg1"/>
              </a:solidFill>
              <a:latin typeface="Arial"/>
              <a:cs typeface="Arial"/>
            </a:endParaRPr>
          </a:p>
        </p:txBody>
      </p:sp>
      <p:pic>
        <p:nvPicPr>
          <p:cNvPr id="44" name="Picture 43"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47" name="TextBox 46"/>
          <p:cNvSpPr txBox="1"/>
          <p:nvPr/>
        </p:nvSpPr>
        <p:spPr>
          <a:xfrm>
            <a:off x="-255985"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16</a:t>
            </a:r>
            <a:endParaRPr lang="en-US" sz="2500" b="1" dirty="0">
              <a:solidFill>
                <a:schemeClr val="bg1"/>
              </a:solidFill>
              <a:latin typeface="Arial"/>
              <a:cs typeface="Arial"/>
            </a:endParaRPr>
          </a:p>
        </p:txBody>
      </p:sp>
      <p:pic>
        <p:nvPicPr>
          <p:cNvPr id="48" name="Picture 4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6" name="TextBox 25"/>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27" name="TextBox 26"/>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29" name="TextBox 28"/>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30" name="TextBox 29"/>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31" name="TextBox 30"/>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32" name="TextBox 31"/>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3" name="TextBox 32"/>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34" name="TextBox 33"/>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36" name="TextBox 35"/>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37" name="TextBox 36"/>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39" name="TextBox 38"/>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41" name="TextBox 40"/>
          <p:cNvSpPr txBox="1"/>
          <p:nvPr/>
        </p:nvSpPr>
        <p:spPr>
          <a:xfrm>
            <a:off x="6049009" y="5021200"/>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NUTRIENTS</a:t>
            </a:r>
            <a:endParaRPr lang="en-US" sz="1600" dirty="0">
              <a:solidFill>
                <a:schemeClr val="bg1"/>
              </a:solidFill>
              <a:latin typeface="Arial"/>
              <a:cs typeface="Arial"/>
            </a:endParaRPr>
          </a:p>
        </p:txBody>
      </p:sp>
    </p:spTree>
    <p:extLst>
      <p:ext uri="{BB962C8B-B14F-4D97-AF65-F5344CB8AC3E}">
        <p14:creationId xmlns:p14="http://schemas.microsoft.com/office/powerpoint/2010/main" val="12532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1+#ppt_w/2"/>
                                          </p:val>
                                        </p:tav>
                                        <p:tav tm="100000">
                                          <p:val>
                                            <p:strVal val="#ppt_x"/>
                                          </p:val>
                                        </p:tav>
                                      </p:tavLst>
                                    </p:anim>
                                    <p:anim calcmode="lin" valueType="num">
                                      <p:cBhvr additive="base">
                                        <p:cTn id="12" dur="10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1+#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1+#ppt_w/2"/>
                                          </p:val>
                                        </p:tav>
                                        <p:tav tm="100000">
                                          <p:val>
                                            <p:strVal val="#ppt_x"/>
                                          </p:val>
                                        </p:tav>
                                      </p:tavLst>
                                    </p:anim>
                                    <p:anim calcmode="lin" valueType="num">
                                      <p:cBhvr additive="base">
                                        <p:cTn id="40" dur="100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1000" fill="hold"/>
                                        <p:tgtEl>
                                          <p:spTgt spid="39"/>
                                        </p:tgtEl>
                                        <p:attrNameLst>
                                          <p:attrName>ppt_x</p:attrName>
                                        </p:attrNameLst>
                                      </p:cBhvr>
                                      <p:tavLst>
                                        <p:tav tm="0">
                                          <p:val>
                                            <p:strVal val="1+#ppt_w/2"/>
                                          </p:val>
                                        </p:tav>
                                        <p:tav tm="100000">
                                          <p:val>
                                            <p:strVal val="#ppt_x"/>
                                          </p:val>
                                        </p:tav>
                                      </p:tavLst>
                                    </p:anim>
                                    <p:anim calcmode="lin" valueType="num">
                                      <p:cBhvr additive="base">
                                        <p:cTn id="44" dur="1000" fill="hold"/>
                                        <p:tgtEl>
                                          <p:spTgt spid="3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1000" fill="hold"/>
                                        <p:tgtEl>
                                          <p:spTgt spid="37"/>
                                        </p:tgtEl>
                                        <p:attrNameLst>
                                          <p:attrName>ppt_x</p:attrName>
                                        </p:attrNameLst>
                                      </p:cBhvr>
                                      <p:tavLst>
                                        <p:tav tm="0">
                                          <p:val>
                                            <p:strVal val="1+#ppt_w/2"/>
                                          </p:val>
                                        </p:tav>
                                        <p:tav tm="100000">
                                          <p:val>
                                            <p:strVal val="#ppt_x"/>
                                          </p:val>
                                        </p:tav>
                                      </p:tavLst>
                                    </p:anim>
                                    <p:anim calcmode="lin" valueType="num">
                                      <p:cBhvr additive="base">
                                        <p:cTn id="4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1" grpId="0" animBg="1"/>
      <p:bldP spid="32" grpId="0" animBg="1"/>
      <p:bldP spid="33" grpId="0" animBg="1"/>
      <p:bldP spid="34" grpId="0" animBg="1"/>
      <p:bldP spid="36" grpId="0" animBg="1"/>
      <p:bldP spid="37" grpId="0" animBg="1"/>
      <p:bldP spid="39" grpId="0" animBg="1"/>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9" descr="Distorted top of papaya"/>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59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dirty="0">
                <a:solidFill>
                  <a:srgbClr val="FFFFFF"/>
                </a:solidFill>
                <a:latin typeface="Arial"/>
                <a:cs typeface="Arial"/>
              </a:rPr>
              <a:t>Papaya</a:t>
            </a:r>
          </a:p>
          <a:p>
            <a:pPr algn="ctr"/>
            <a:r>
              <a:rPr lang="sv-SE" dirty="0" smtClean="0">
                <a:solidFill>
                  <a:srgbClr val="FFFFFF"/>
                </a:solidFill>
                <a:latin typeface="Arial"/>
                <a:cs typeface="Arial"/>
              </a:rPr>
              <a:t>Nicaragua</a:t>
            </a:r>
            <a:endParaRPr lang="sv-SE" dirty="0">
              <a:solidFill>
                <a:srgbClr val="FFFFFF"/>
              </a:solidFill>
              <a:latin typeface="Arial"/>
              <a:cs typeface="Arial"/>
            </a:endParaRPr>
          </a:p>
        </p:txBody>
      </p:sp>
      <p:sp>
        <p:nvSpPr>
          <p:cNvPr id="12" name="TextBox 11"/>
          <p:cNvSpPr txBox="1"/>
          <p:nvPr/>
        </p:nvSpPr>
        <p:spPr>
          <a:xfrm>
            <a:off x="-411839" y="429573"/>
            <a:ext cx="39579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17</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3" name="TextBox 32"/>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pic>
        <p:nvPicPr>
          <p:cNvPr id="18" name="Picture 1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20" name="Picture 19"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32" name="Picture 31"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37" name="Picture 3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6" name="TextBox 25"/>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27" name="TextBox 26"/>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28" name="TextBox 27"/>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29" name="TextBox 28"/>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30" name="TextBox 29"/>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31" name="TextBox 30"/>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6" name="TextBox 35"/>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48" name="TextBox 47"/>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51" name="TextBox 50"/>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52" name="TextBox 51"/>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53" name="TextBox 52"/>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54" name="TextBox 53"/>
          <p:cNvSpPr txBox="1"/>
          <p:nvPr/>
        </p:nvSpPr>
        <p:spPr>
          <a:xfrm>
            <a:off x="5852068" y="1945879"/>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VIRUS</a:t>
            </a:r>
            <a:endParaRPr lang="en-US" sz="1600" dirty="0">
              <a:solidFill>
                <a:schemeClr val="bg1"/>
              </a:solidFill>
              <a:latin typeface="Arial"/>
              <a:cs typeface="Arial"/>
            </a:endParaRPr>
          </a:p>
        </p:txBody>
      </p:sp>
      <p:sp>
        <p:nvSpPr>
          <p:cNvPr id="50" name="Oval 49"/>
          <p:cNvSpPr/>
          <p:nvPr/>
        </p:nvSpPr>
        <p:spPr>
          <a:xfrm>
            <a:off x="6363696" y="5528181"/>
            <a:ext cx="370932" cy="366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t>
            </a:r>
            <a:endParaRPr lang="en-GB" b="1" dirty="0"/>
          </a:p>
        </p:txBody>
      </p:sp>
    </p:spTree>
    <p:extLst>
      <p:ext uri="{BB962C8B-B14F-4D97-AF65-F5344CB8AC3E}">
        <p14:creationId xmlns:p14="http://schemas.microsoft.com/office/powerpoint/2010/main" val="38446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000" fill="hold"/>
                                        <p:tgtEl>
                                          <p:spTgt spid="48"/>
                                        </p:tgtEl>
                                        <p:attrNameLst>
                                          <p:attrName>ppt_x</p:attrName>
                                        </p:attrNameLst>
                                      </p:cBhvr>
                                      <p:tavLst>
                                        <p:tav tm="0">
                                          <p:val>
                                            <p:strVal val="1+#ppt_w/2"/>
                                          </p:val>
                                        </p:tav>
                                        <p:tav tm="100000">
                                          <p:val>
                                            <p:strVal val="#ppt_x"/>
                                          </p:val>
                                        </p:tav>
                                      </p:tavLst>
                                    </p:anim>
                                    <p:anim calcmode="lin" valueType="num">
                                      <p:cBhvr additive="base">
                                        <p:cTn id="12" dur="10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fill="hold"/>
                                        <p:tgtEl>
                                          <p:spTgt spid="36"/>
                                        </p:tgtEl>
                                        <p:attrNameLst>
                                          <p:attrName>ppt_x</p:attrName>
                                        </p:attrNameLst>
                                      </p:cBhvr>
                                      <p:tavLst>
                                        <p:tav tm="0">
                                          <p:val>
                                            <p:strVal val="1+#ppt_w/2"/>
                                          </p:val>
                                        </p:tav>
                                        <p:tav tm="100000">
                                          <p:val>
                                            <p:strVal val="#ppt_x"/>
                                          </p:val>
                                        </p:tav>
                                      </p:tavLst>
                                    </p:anim>
                                    <p:anim calcmode="lin" valueType="num">
                                      <p:cBhvr additive="base">
                                        <p:cTn id="16" dur="1000" fill="hold"/>
                                        <p:tgtEl>
                                          <p:spTgt spid="3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1+#ppt_w/2"/>
                                          </p:val>
                                        </p:tav>
                                        <p:tav tm="100000">
                                          <p:val>
                                            <p:strVal val="#ppt_x"/>
                                          </p:val>
                                        </p:tav>
                                      </p:tavLst>
                                    </p:anim>
                                    <p:anim calcmode="lin" valueType="num">
                                      <p:cBhvr additive="base">
                                        <p:cTn id="24" dur="10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1+#ppt_w/2"/>
                                          </p:val>
                                        </p:tav>
                                        <p:tav tm="100000">
                                          <p:val>
                                            <p:strVal val="#ppt_x"/>
                                          </p:val>
                                        </p:tav>
                                      </p:tavLst>
                                    </p:anim>
                                    <p:anim calcmode="lin" valueType="num">
                                      <p:cBhvr additive="base">
                                        <p:cTn id="28" dur="10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000" fill="hold"/>
                                        <p:tgtEl>
                                          <p:spTgt spid="31"/>
                                        </p:tgtEl>
                                        <p:attrNameLst>
                                          <p:attrName>ppt_x</p:attrName>
                                        </p:attrNameLst>
                                      </p:cBhvr>
                                      <p:tavLst>
                                        <p:tav tm="0">
                                          <p:val>
                                            <p:strVal val="1+#ppt_w/2"/>
                                          </p:val>
                                        </p:tav>
                                        <p:tav tm="100000">
                                          <p:val>
                                            <p:strVal val="#ppt_x"/>
                                          </p:val>
                                        </p:tav>
                                      </p:tavLst>
                                    </p:anim>
                                    <p:anim calcmode="lin" valueType="num">
                                      <p:cBhvr additive="base">
                                        <p:cTn id="36" dur="10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1000" fill="hold"/>
                                        <p:tgtEl>
                                          <p:spTgt spid="51"/>
                                        </p:tgtEl>
                                        <p:attrNameLst>
                                          <p:attrName>ppt_x</p:attrName>
                                        </p:attrNameLst>
                                      </p:cBhvr>
                                      <p:tavLst>
                                        <p:tav tm="0">
                                          <p:val>
                                            <p:strVal val="1+#ppt_w/2"/>
                                          </p:val>
                                        </p:tav>
                                        <p:tav tm="100000">
                                          <p:val>
                                            <p:strVal val="#ppt_x"/>
                                          </p:val>
                                        </p:tav>
                                      </p:tavLst>
                                    </p:anim>
                                    <p:anim calcmode="lin" valueType="num">
                                      <p:cBhvr additive="base">
                                        <p:cTn id="40" dur="1000" fill="hold"/>
                                        <p:tgtEl>
                                          <p:spTgt spid="5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1000" fill="hold"/>
                                        <p:tgtEl>
                                          <p:spTgt spid="53"/>
                                        </p:tgtEl>
                                        <p:attrNameLst>
                                          <p:attrName>ppt_x</p:attrName>
                                        </p:attrNameLst>
                                      </p:cBhvr>
                                      <p:tavLst>
                                        <p:tav tm="0">
                                          <p:val>
                                            <p:strVal val="1+#ppt_w/2"/>
                                          </p:val>
                                        </p:tav>
                                        <p:tav tm="100000">
                                          <p:val>
                                            <p:strVal val="#ppt_x"/>
                                          </p:val>
                                        </p:tav>
                                      </p:tavLst>
                                    </p:anim>
                                    <p:anim calcmode="lin" valueType="num">
                                      <p:cBhvr additive="base">
                                        <p:cTn id="44" dur="1000" fill="hold"/>
                                        <p:tgtEl>
                                          <p:spTgt spid="53"/>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1000" fill="hold"/>
                                        <p:tgtEl>
                                          <p:spTgt spid="52"/>
                                        </p:tgtEl>
                                        <p:attrNameLst>
                                          <p:attrName>ppt_x</p:attrName>
                                        </p:attrNameLst>
                                      </p:cBhvr>
                                      <p:tavLst>
                                        <p:tav tm="0">
                                          <p:val>
                                            <p:strVal val="1+#ppt_w/2"/>
                                          </p:val>
                                        </p:tav>
                                        <p:tav tm="100000">
                                          <p:val>
                                            <p:strVal val="#ppt_x"/>
                                          </p:val>
                                        </p:tav>
                                      </p:tavLst>
                                    </p:anim>
                                    <p:anim calcmode="lin" valueType="num">
                                      <p:cBhvr additive="base">
                                        <p:cTn id="48"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right)">
                                      <p:cBhvr>
                                        <p:cTn id="53" dur="10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1000" fill="hold"/>
                                        <p:tgtEl>
                                          <p:spTgt spid="50"/>
                                        </p:tgtEl>
                                        <p:attrNameLst>
                                          <p:attrName>ppt_x</p:attrName>
                                        </p:attrNameLst>
                                      </p:cBhvr>
                                      <p:tavLst>
                                        <p:tav tm="0">
                                          <p:val>
                                            <p:strVal val="1+#ppt_w/2"/>
                                          </p:val>
                                        </p:tav>
                                        <p:tav tm="100000">
                                          <p:val>
                                            <p:strVal val="#ppt_x"/>
                                          </p:val>
                                        </p:tav>
                                      </p:tavLst>
                                    </p:anim>
                                    <p:anim calcmode="lin" valueType="num">
                                      <p:cBhvr additive="base">
                                        <p:cTn id="59"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6" grpId="0" animBg="1"/>
      <p:bldP spid="48" grpId="0" animBg="1"/>
      <p:bldP spid="51" grpId="0" animBg="1"/>
      <p:bldP spid="52" grpId="0" animBg="1"/>
      <p:bldP spid="53" grpId="0" animBg="1"/>
      <p:bldP spid="54"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29" name="Picture 9" descr="Dieback wilting Avocado young GO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8" y="-7095"/>
            <a:ext cx="9144000" cy="659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smtClean="0">
                <a:solidFill>
                  <a:srgbClr val="FFFFFF"/>
                </a:solidFill>
                <a:latin typeface="Arial"/>
                <a:cs typeface="Arial"/>
              </a:rPr>
              <a:t>Avocado</a:t>
            </a:r>
            <a:endParaRPr lang="sv-SE" b="1" dirty="0">
              <a:solidFill>
                <a:srgbClr val="FFFFFF"/>
              </a:solidFill>
              <a:latin typeface="Arial"/>
              <a:cs typeface="Arial"/>
            </a:endParaRPr>
          </a:p>
          <a:p>
            <a:pPr algn="ctr"/>
            <a:r>
              <a:rPr lang="sv-SE" smtClean="0">
                <a:solidFill>
                  <a:srgbClr val="FFFFFF"/>
                </a:solidFill>
                <a:latin typeface="Arial"/>
                <a:cs typeface="Arial"/>
              </a:rPr>
              <a:t>Nicaragua</a:t>
            </a:r>
            <a:endParaRPr lang="sv-SE" dirty="0">
              <a:solidFill>
                <a:srgbClr val="FFFFFF"/>
              </a:solidFill>
              <a:latin typeface="Arial"/>
              <a:cs typeface="Arial"/>
            </a:endParaRPr>
          </a:p>
        </p:txBody>
      </p:sp>
      <p:sp>
        <p:nvSpPr>
          <p:cNvPr id="12" name="TextBox 11"/>
          <p:cNvSpPr txBox="1"/>
          <p:nvPr/>
        </p:nvSpPr>
        <p:spPr>
          <a:xfrm>
            <a:off x="-435424" y="429573"/>
            <a:ext cx="3979102"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18</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4" name="TextBox 33"/>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pic>
        <p:nvPicPr>
          <p:cNvPr id="18" name="Picture 1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19" name="Picture 1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20" name="Picture 19"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21" name="Picture 20"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36" name="Picture 35"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0" name="TextBox 29"/>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31" name="TextBox 30"/>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32" name="TextBox 31"/>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33" name="TextBox 32"/>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47" name="TextBox 46"/>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48" name="TextBox 47"/>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53" name="TextBox 52"/>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54" name="TextBox 53"/>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55" name="TextBox 54"/>
          <p:cNvSpPr txBox="1"/>
          <p:nvPr/>
        </p:nvSpPr>
        <p:spPr>
          <a:xfrm>
            <a:off x="6049009" y="41176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56" name="TextBox 55"/>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57" name="TextBox 56"/>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58" name="TextBox 57"/>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59" name="TextBox 58"/>
          <p:cNvSpPr txBox="1"/>
          <p:nvPr/>
        </p:nvSpPr>
        <p:spPr>
          <a:xfrm>
            <a:off x="6049008" y="3468969"/>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60" name="TextBox 59"/>
          <p:cNvSpPr txBox="1"/>
          <p:nvPr/>
        </p:nvSpPr>
        <p:spPr>
          <a:xfrm>
            <a:off x="6049007" y="1412400"/>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endParaRPr lang="en-US" sz="1600" dirty="0">
              <a:solidFill>
                <a:schemeClr val="bg1"/>
              </a:solidFill>
              <a:latin typeface="Arial"/>
              <a:cs typeface="Arial"/>
            </a:endParaRPr>
          </a:p>
        </p:txBody>
      </p:sp>
    </p:spTree>
    <p:extLst>
      <p:ext uri="{BB962C8B-B14F-4D97-AF65-F5344CB8AC3E}">
        <p14:creationId xmlns:p14="http://schemas.microsoft.com/office/powerpoint/2010/main" val="16478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1+#ppt_w/2"/>
                                          </p:val>
                                        </p:tav>
                                        <p:tav tm="100000">
                                          <p:val>
                                            <p:strVal val="#ppt_x"/>
                                          </p:val>
                                        </p:tav>
                                      </p:tavLst>
                                    </p:anim>
                                    <p:anim calcmode="lin" valueType="num">
                                      <p:cBhvr additive="base">
                                        <p:cTn id="12" dur="100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1000" fill="hold"/>
                                        <p:tgtEl>
                                          <p:spTgt spid="53"/>
                                        </p:tgtEl>
                                        <p:attrNameLst>
                                          <p:attrName>ppt_x</p:attrName>
                                        </p:attrNameLst>
                                      </p:cBhvr>
                                      <p:tavLst>
                                        <p:tav tm="0">
                                          <p:val>
                                            <p:strVal val="1+#ppt_w/2"/>
                                          </p:val>
                                        </p:tav>
                                        <p:tav tm="100000">
                                          <p:val>
                                            <p:strVal val="#ppt_x"/>
                                          </p:val>
                                        </p:tav>
                                      </p:tavLst>
                                    </p:anim>
                                    <p:anim calcmode="lin" valueType="num">
                                      <p:cBhvr additive="base">
                                        <p:cTn id="16" dur="100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1+#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000" fill="hold"/>
                                        <p:tgtEl>
                                          <p:spTgt spid="32"/>
                                        </p:tgtEl>
                                        <p:attrNameLst>
                                          <p:attrName>ppt_x</p:attrName>
                                        </p:attrNameLst>
                                      </p:cBhvr>
                                      <p:tavLst>
                                        <p:tav tm="0">
                                          <p:val>
                                            <p:strVal val="1+#ppt_w/2"/>
                                          </p:val>
                                        </p:tav>
                                        <p:tav tm="100000">
                                          <p:val>
                                            <p:strVal val="#ppt_x"/>
                                          </p:val>
                                        </p:tav>
                                      </p:tavLst>
                                    </p:anim>
                                    <p:anim calcmode="lin" valueType="num">
                                      <p:cBhvr additive="base">
                                        <p:cTn id="24" dur="10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000" fill="hold"/>
                                        <p:tgtEl>
                                          <p:spTgt spid="33"/>
                                        </p:tgtEl>
                                        <p:attrNameLst>
                                          <p:attrName>ppt_x</p:attrName>
                                        </p:attrNameLst>
                                      </p:cBhvr>
                                      <p:tavLst>
                                        <p:tav tm="0">
                                          <p:val>
                                            <p:strVal val="1+#ppt_w/2"/>
                                          </p:val>
                                        </p:tav>
                                        <p:tav tm="100000">
                                          <p:val>
                                            <p:strVal val="#ppt_x"/>
                                          </p:val>
                                        </p:tav>
                                      </p:tavLst>
                                    </p:anim>
                                    <p:anim calcmode="lin" valueType="num">
                                      <p:cBhvr additive="base">
                                        <p:cTn id="28" dur="10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1000" fill="hold"/>
                                        <p:tgtEl>
                                          <p:spTgt spid="47"/>
                                        </p:tgtEl>
                                        <p:attrNameLst>
                                          <p:attrName>ppt_x</p:attrName>
                                        </p:attrNameLst>
                                      </p:cBhvr>
                                      <p:tavLst>
                                        <p:tav tm="0">
                                          <p:val>
                                            <p:strVal val="1+#ppt_w/2"/>
                                          </p:val>
                                        </p:tav>
                                        <p:tav tm="100000">
                                          <p:val>
                                            <p:strVal val="#ppt_x"/>
                                          </p:val>
                                        </p:tav>
                                      </p:tavLst>
                                    </p:anim>
                                    <p:anim calcmode="lin" valueType="num">
                                      <p:cBhvr additive="base">
                                        <p:cTn id="32" dur="1000" fill="hold"/>
                                        <p:tgtEl>
                                          <p:spTgt spid="4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1000" fill="hold"/>
                                        <p:tgtEl>
                                          <p:spTgt spid="48"/>
                                        </p:tgtEl>
                                        <p:attrNameLst>
                                          <p:attrName>ppt_x</p:attrName>
                                        </p:attrNameLst>
                                      </p:cBhvr>
                                      <p:tavLst>
                                        <p:tav tm="0">
                                          <p:val>
                                            <p:strVal val="1+#ppt_w/2"/>
                                          </p:val>
                                        </p:tav>
                                        <p:tav tm="100000">
                                          <p:val>
                                            <p:strVal val="#ppt_x"/>
                                          </p:val>
                                        </p:tav>
                                      </p:tavLst>
                                    </p:anim>
                                    <p:anim calcmode="lin" valueType="num">
                                      <p:cBhvr additive="base">
                                        <p:cTn id="36" dur="100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1000" fill="hold"/>
                                        <p:tgtEl>
                                          <p:spTgt spid="56"/>
                                        </p:tgtEl>
                                        <p:attrNameLst>
                                          <p:attrName>ppt_x</p:attrName>
                                        </p:attrNameLst>
                                      </p:cBhvr>
                                      <p:tavLst>
                                        <p:tav tm="0">
                                          <p:val>
                                            <p:strVal val="1+#ppt_w/2"/>
                                          </p:val>
                                        </p:tav>
                                        <p:tav tm="100000">
                                          <p:val>
                                            <p:strVal val="#ppt_x"/>
                                          </p:val>
                                        </p:tav>
                                      </p:tavLst>
                                    </p:anim>
                                    <p:anim calcmode="lin" valueType="num">
                                      <p:cBhvr additive="base">
                                        <p:cTn id="40" dur="1000" fill="hold"/>
                                        <p:tgtEl>
                                          <p:spTgt spid="5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1000" fill="hold"/>
                                        <p:tgtEl>
                                          <p:spTgt spid="58"/>
                                        </p:tgtEl>
                                        <p:attrNameLst>
                                          <p:attrName>ppt_x</p:attrName>
                                        </p:attrNameLst>
                                      </p:cBhvr>
                                      <p:tavLst>
                                        <p:tav tm="0">
                                          <p:val>
                                            <p:strVal val="1+#ppt_w/2"/>
                                          </p:val>
                                        </p:tav>
                                        <p:tav tm="100000">
                                          <p:val>
                                            <p:strVal val="#ppt_x"/>
                                          </p:val>
                                        </p:tav>
                                      </p:tavLst>
                                    </p:anim>
                                    <p:anim calcmode="lin" valueType="num">
                                      <p:cBhvr additive="base">
                                        <p:cTn id="44" dur="1000" fill="hold"/>
                                        <p:tgtEl>
                                          <p:spTgt spid="5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1000" fill="hold"/>
                                        <p:tgtEl>
                                          <p:spTgt spid="57"/>
                                        </p:tgtEl>
                                        <p:attrNameLst>
                                          <p:attrName>ppt_x</p:attrName>
                                        </p:attrNameLst>
                                      </p:cBhvr>
                                      <p:tavLst>
                                        <p:tav tm="0">
                                          <p:val>
                                            <p:strVal val="1+#ppt_w/2"/>
                                          </p:val>
                                        </p:tav>
                                        <p:tav tm="100000">
                                          <p:val>
                                            <p:strVal val="#ppt_x"/>
                                          </p:val>
                                        </p:tav>
                                      </p:tavLst>
                                    </p:anim>
                                    <p:anim calcmode="lin" valueType="num">
                                      <p:cBhvr additive="base">
                                        <p:cTn id="4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right)">
                                      <p:cBhvr>
                                        <p:cTn id="53" dur="10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right)">
                                      <p:cBhvr>
                                        <p:cTn id="58" dur="10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right)">
                                      <p:cBhvr>
                                        <p:cTn id="6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7" grpId="0" animBg="1"/>
      <p:bldP spid="48"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0" descr="Tomato tunnel Don Martin and wilt"/>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59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p:cNvSpPr>
          <p:nvPr/>
        </p:nvSpPr>
        <p:spPr>
          <a:xfrm>
            <a:off x="0" y="5647514"/>
            <a:ext cx="9144000" cy="958204"/>
          </a:xfrm>
          <a:prstGeom prst="rect">
            <a:avLst/>
          </a:prstGeom>
          <a:solidFill>
            <a:schemeClr val="tx1">
              <a:alpha val="60000"/>
            </a:schemeClr>
          </a:solidFill>
        </p:spPr>
        <p:txBody>
          <a:bodyPr wrap="square" lIns="360000" tIns="180000" rIns="360000" bIns="180000" rtlCol="0" anchor="ctr" anchorCtr="0">
            <a:noAutofit/>
          </a:bodyPr>
          <a:lstStyle/>
          <a:p>
            <a:pPr algn="ctr"/>
            <a:r>
              <a:rPr lang="sv-SE" b="1" dirty="0">
                <a:solidFill>
                  <a:srgbClr val="FFFFFF"/>
                </a:solidFill>
                <a:latin typeface="Arial"/>
                <a:cs typeface="Arial"/>
              </a:rPr>
              <a:t>Tomato</a:t>
            </a:r>
          </a:p>
          <a:p>
            <a:pPr algn="ctr"/>
            <a:r>
              <a:rPr lang="sv-SE" dirty="0">
                <a:solidFill>
                  <a:srgbClr val="FFFFFF"/>
                </a:solidFill>
                <a:latin typeface="Arial"/>
                <a:cs typeface="Arial"/>
              </a:rPr>
              <a:t>Nicaragua</a:t>
            </a: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41" name="TextBox 40"/>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2" name="TextBox 21"/>
          <p:cNvSpPr txBox="1"/>
          <p:nvPr/>
        </p:nvSpPr>
        <p:spPr>
          <a:xfrm>
            <a:off x="-266871" y="429573"/>
            <a:ext cx="37928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19</a:t>
            </a:r>
            <a:endParaRPr lang="en-US" sz="2500" b="1" dirty="0">
              <a:solidFill>
                <a:schemeClr val="bg1"/>
              </a:solidFill>
              <a:latin typeface="Arial"/>
              <a:cs typeface="Arial"/>
            </a:endParaRPr>
          </a:p>
        </p:txBody>
      </p:sp>
      <p:pic>
        <p:nvPicPr>
          <p:cNvPr id="23" name="Picture 2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29" name="TextBox 28"/>
          <p:cNvSpPr txBox="1"/>
          <p:nvPr/>
        </p:nvSpPr>
        <p:spPr>
          <a:xfrm>
            <a:off x="6823831" y="887387"/>
            <a:ext cx="3391200" cy="37545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30" name="TextBox 29"/>
          <p:cNvSpPr txBox="1"/>
          <p:nvPr/>
        </p:nvSpPr>
        <p:spPr>
          <a:xfrm>
            <a:off x="6823831" y="429572"/>
            <a:ext cx="3391200" cy="360001"/>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31" name="TextBox 30"/>
          <p:cNvSpPr txBox="1"/>
          <p:nvPr/>
        </p:nvSpPr>
        <p:spPr>
          <a:xfrm>
            <a:off x="6823831" y="141240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r>
              <a:rPr lang="en-US" sz="1600" dirty="0" smtClean="0">
                <a:solidFill>
                  <a:schemeClr val="bg1"/>
                </a:solidFill>
                <a:latin typeface="Arial"/>
                <a:cs typeface="Arial"/>
              </a:rPr>
              <a:t>	</a:t>
            </a:r>
            <a:endParaRPr lang="en-US" sz="1600" dirty="0">
              <a:solidFill>
                <a:schemeClr val="bg1"/>
              </a:solidFill>
              <a:latin typeface="Arial"/>
              <a:cs typeface="Arial"/>
            </a:endParaRPr>
          </a:p>
        </p:txBody>
      </p:sp>
      <p:sp>
        <p:nvSpPr>
          <p:cNvPr id="32" name="TextBox 31"/>
          <p:cNvSpPr txBox="1"/>
          <p:nvPr/>
        </p:nvSpPr>
        <p:spPr>
          <a:xfrm>
            <a:off x="6823831" y="242439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cs typeface="Arial"/>
              </a:rPr>
              <a:t>PHYTOPLASMA</a:t>
            </a:r>
            <a:endParaRPr lang="en-US" sz="1600">
              <a:solidFill>
                <a:schemeClr val="bg1"/>
              </a:solidFill>
              <a:cs typeface="Arial"/>
            </a:endParaRPr>
          </a:p>
        </p:txBody>
      </p:sp>
      <p:sp>
        <p:nvSpPr>
          <p:cNvPr id="33" name="TextBox 32"/>
          <p:cNvSpPr txBox="1"/>
          <p:nvPr/>
        </p:nvSpPr>
        <p:spPr>
          <a:xfrm>
            <a:off x="6823831" y="2936198"/>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34" name="TextBox 33"/>
          <p:cNvSpPr txBox="1"/>
          <p:nvPr/>
        </p:nvSpPr>
        <p:spPr>
          <a:xfrm>
            <a:off x="6823831" y="3468970"/>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35" name="TextBox 34"/>
          <p:cNvSpPr txBox="1"/>
          <p:nvPr/>
        </p:nvSpPr>
        <p:spPr>
          <a:xfrm>
            <a:off x="6823831" y="1945879"/>
            <a:ext cx="3391200" cy="377805"/>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VIRUS</a:t>
            </a:r>
            <a:endParaRPr lang="en-US" sz="1600" dirty="0"/>
          </a:p>
        </p:txBody>
      </p:sp>
      <p:sp>
        <p:nvSpPr>
          <p:cNvPr id="36" name="TextBox 35"/>
          <p:cNvSpPr txBox="1"/>
          <p:nvPr/>
        </p:nvSpPr>
        <p:spPr>
          <a:xfrm>
            <a:off x="6823831" y="4014360"/>
            <a:ext cx="3425066" cy="385378"/>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MITES</a:t>
            </a:r>
            <a:endParaRPr lang="en-US" sz="1600" dirty="0"/>
          </a:p>
        </p:txBody>
      </p:sp>
      <p:sp>
        <p:nvSpPr>
          <p:cNvPr id="37" name="TextBox 36"/>
          <p:cNvSpPr txBox="1"/>
          <p:nvPr/>
        </p:nvSpPr>
        <p:spPr>
          <a:xfrm>
            <a:off x="6049006" y="41176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FUNGUS</a:t>
            </a:r>
            <a:endParaRPr lang="en-US" sz="1600" dirty="0">
              <a:solidFill>
                <a:schemeClr val="bg1"/>
              </a:solidFill>
              <a:latin typeface="Arial"/>
              <a:cs typeface="Arial"/>
            </a:endParaRPr>
          </a:p>
        </p:txBody>
      </p:sp>
      <p:sp>
        <p:nvSpPr>
          <p:cNvPr id="38" name="TextBox 37"/>
          <p:cNvSpPr txBox="1"/>
          <p:nvPr/>
        </p:nvSpPr>
        <p:spPr>
          <a:xfrm>
            <a:off x="6823831" y="4519880"/>
            <a:ext cx="3530854"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ANIMALS &amp; BIRDS</a:t>
            </a:r>
            <a:endParaRPr lang="en-US" sz="1600" dirty="0"/>
          </a:p>
        </p:txBody>
      </p:sp>
      <p:sp>
        <p:nvSpPr>
          <p:cNvPr id="39" name="TextBox 38"/>
          <p:cNvSpPr txBox="1"/>
          <p:nvPr/>
        </p:nvSpPr>
        <p:spPr>
          <a:xfrm>
            <a:off x="6823831" y="5021202"/>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mtClean="0"/>
              <a:t>NUTRIENTS</a:t>
            </a:r>
            <a:endParaRPr lang="en-US" sz="1600" dirty="0"/>
          </a:p>
        </p:txBody>
      </p:sp>
      <p:sp>
        <p:nvSpPr>
          <p:cNvPr id="40" name="TextBox 39"/>
          <p:cNvSpPr txBox="1"/>
          <p:nvPr/>
        </p:nvSpPr>
        <p:spPr>
          <a:xfrm>
            <a:off x="6823831" y="5522523"/>
            <a:ext cx="3485757" cy="377803"/>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defPPr>
              <a:defRPr lang="en-GB"/>
            </a:defPPr>
            <a:lvl1pPr>
              <a:defRPr>
                <a:solidFill>
                  <a:schemeClr val="bg1"/>
                </a:solidFill>
                <a:latin typeface="Arial"/>
                <a:cs typeface="Arial"/>
              </a:defRPr>
            </a:lvl1pPr>
          </a:lstStyle>
          <a:p>
            <a:r>
              <a:rPr lang="en-US" sz="1600" spc="-100" smtClean="0"/>
              <a:t>PHY’CAL &amp; HERB’IDE</a:t>
            </a:r>
            <a:endParaRPr lang="en-US" sz="1600" spc="-100" dirty="0"/>
          </a:p>
        </p:txBody>
      </p:sp>
      <p:sp>
        <p:nvSpPr>
          <p:cNvPr id="46" name="TextBox 45"/>
          <p:cNvSpPr txBox="1"/>
          <p:nvPr/>
        </p:nvSpPr>
        <p:spPr>
          <a:xfrm>
            <a:off x="6049006" y="887387"/>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WATER MOULD</a:t>
            </a:r>
            <a:endParaRPr lang="en-US" sz="1600" dirty="0">
              <a:solidFill>
                <a:schemeClr val="bg1"/>
              </a:solidFill>
              <a:latin typeface="Arial"/>
              <a:cs typeface="Arial"/>
            </a:endParaRPr>
          </a:p>
        </p:txBody>
      </p:sp>
      <p:sp>
        <p:nvSpPr>
          <p:cNvPr id="55" name="TextBox 54"/>
          <p:cNvSpPr txBox="1"/>
          <p:nvPr/>
        </p:nvSpPr>
        <p:spPr>
          <a:xfrm>
            <a:off x="6049006" y="1405538"/>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BACTERIA</a:t>
            </a:r>
            <a:endParaRPr lang="en-US" sz="1600" dirty="0">
              <a:solidFill>
                <a:schemeClr val="bg1"/>
              </a:solidFill>
              <a:latin typeface="Arial"/>
              <a:cs typeface="Arial"/>
            </a:endParaRPr>
          </a:p>
        </p:txBody>
      </p:sp>
      <p:sp>
        <p:nvSpPr>
          <p:cNvPr id="56" name="TextBox 55"/>
          <p:cNvSpPr txBox="1"/>
          <p:nvPr/>
        </p:nvSpPr>
        <p:spPr>
          <a:xfrm>
            <a:off x="6049006" y="2935390"/>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NEMATODE</a:t>
            </a:r>
            <a:endParaRPr lang="en-US" sz="1600" dirty="0">
              <a:solidFill>
                <a:schemeClr val="bg1"/>
              </a:solidFill>
              <a:latin typeface="Arial"/>
              <a:cs typeface="Arial"/>
            </a:endParaRPr>
          </a:p>
        </p:txBody>
      </p:sp>
      <p:sp>
        <p:nvSpPr>
          <p:cNvPr id="57" name="TextBox 56"/>
          <p:cNvSpPr txBox="1"/>
          <p:nvPr/>
        </p:nvSpPr>
        <p:spPr>
          <a:xfrm>
            <a:off x="6049006" y="3468970"/>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INSECT</a:t>
            </a:r>
            <a:endParaRPr lang="en-US" sz="1600" dirty="0">
              <a:solidFill>
                <a:schemeClr val="bg1"/>
              </a:solidFill>
              <a:latin typeface="Arial"/>
              <a:cs typeface="Arial"/>
            </a:endParaRPr>
          </a:p>
        </p:txBody>
      </p:sp>
      <p:sp>
        <p:nvSpPr>
          <p:cNvPr id="58" name="TextBox 57"/>
          <p:cNvSpPr txBox="1"/>
          <p:nvPr/>
        </p:nvSpPr>
        <p:spPr>
          <a:xfrm>
            <a:off x="6049006" y="5522523"/>
            <a:ext cx="4502617" cy="37780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sz="1600" smtClean="0">
                <a:solidFill>
                  <a:schemeClr val="bg1"/>
                </a:solidFill>
                <a:latin typeface="Arial"/>
                <a:cs typeface="Arial"/>
              </a:rPr>
              <a:t>PHYSICAL OR HERBICIDE</a:t>
            </a:r>
            <a:endParaRPr lang="en-US" sz="1600" dirty="0">
              <a:solidFill>
                <a:schemeClr val="bg1"/>
              </a:solidFill>
              <a:latin typeface="Arial"/>
              <a:cs typeface="Arial"/>
            </a:endParaRPr>
          </a:p>
        </p:txBody>
      </p:sp>
      <p:sp>
        <p:nvSpPr>
          <p:cNvPr id="59" name="Oval 58"/>
          <p:cNvSpPr/>
          <p:nvPr/>
        </p:nvSpPr>
        <p:spPr>
          <a:xfrm>
            <a:off x="6049006" y="1961423"/>
            <a:ext cx="370932" cy="366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t>
            </a:r>
            <a:endParaRPr lang="en-GB" b="1" dirty="0"/>
          </a:p>
        </p:txBody>
      </p:sp>
    </p:spTree>
    <p:extLst>
      <p:ext uri="{BB962C8B-B14F-4D97-AF65-F5344CB8AC3E}">
        <p14:creationId xmlns:p14="http://schemas.microsoft.com/office/powerpoint/2010/main" val="172803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1+#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1+#ppt_w/2"/>
                                          </p:val>
                                        </p:tav>
                                        <p:tav tm="100000">
                                          <p:val>
                                            <p:strVal val="#ppt_x"/>
                                          </p:val>
                                        </p:tav>
                                      </p:tavLst>
                                    </p:anim>
                                    <p:anim calcmode="lin" valueType="num">
                                      <p:cBhvr additive="base">
                                        <p:cTn id="24" dur="10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000" fill="hold"/>
                                        <p:tgtEl>
                                          <p:spTgt spid="32"/>
                                        </p:tgtEl>
                                        <p:attrNameLst>
                                          <p:attrName>ppt_x</p:attrName>
                                        </p:attrNameLst>
                                      </p:cBhvr>
                                      <p:tavLst>
                                        <p:tav tm="0">
                                          <p:val>
                                            <p:strVal val="1+#ppt_w/2"/>
                                          </p:val>
                                        </p:tav>
                                        <p:tav tm="100000">
                                          <p:val>
                                            <p:strVal val="#ppt_x"/>
                                          </p:val>
                                        </p:tav>
                                      </p:tavLst>
                                    </p:anim>
                                    <p:anim calcmode="lin" valueType="num">
                                      <p:cBhvr additive="base">
                                        <p:cTn id="28" dur="100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1+#ppt_w/2"/>
                                          </p:val>
                                        </p:tav>
                                        <p:tav tm="100000">
                                          <p:val>
                                            <p:strVal val="#ppt_x"/>
                                          </p:val>
                                        </p:tav>
                                      </p:tavLst>
                                    </p:anim>
                                    <p:anim calcmode="lin" valueType="num">
                                      <p:cBhvr additive="base">
                                        <p:cTn id="32" dur="1000" fill="hold"/>
                                        <p:tgtEl>
                                          <p:spTgt spid="3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1000" fill="hold"/>
                                        <p:tgtEl>
                                          <p:spTgt spid="38"/>
                                        </p:tgtEl>
                                        <p:attrNameLst>
                                          <p:attrName>ppt_x</p:attrName>
                                        </p:attrNameLst>
                                      </p:cBhvr>
                                      <p:tavLst>
                                        <p:tav tm="0">
                                          <p:val>
                                            <p:strVal val="1+#ppt_w/2"/>
                                          </p:val>
                                        </p:tav>
                                        <p:tav tm="100000">
                                          <p:val>
                                            <p:strVal val="#ppt_x"/>
                                          </p:val>
                                        </p:tav>
                                      </p:tavLst>
                                    </p:anim>
                                    <p:anim calcmode="lin" valueType="num">
                                      <p:cBhvr additive="base">
                                        <p:cTn id="40" dur="100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1000" fill="hold"/>
                                        <p:tgtEl>
                                          <p:spTgt spid="40"/>
                                        </p:tgtEl>
                                        <p:attrNameLst>
                                          <p:attrName>ppt_x</p:attrName>
                                        </p:attrNameLst>
                                      </p:cBhvr>
                                      <p:tavLst>
                                        <p:tav tm="0">
                                          <p:val>
                                            <p:strVal val="1+#ppt_w/2"/>
                                          </p:val>
                                        </p:tav>
                                        <p:tav tm="100000">
                                          <p:val>
                                            <p:strVal val="#ppt_x"/>
                                          </p:val>
                                        </p:tav>
                                      </p:tavLst>
                                    </p:anim>
                                    <p:anim calcmode="lin" valueType="num">
                                      <p:cBhvr additive="base">
                                        <p:cTn id="44" dur="1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1000" fill="hold"/>
                                        <p:tgtEl>
                                          <p:spTgt spid="39"/>
                                        </p:tgtEl>
                                        <p:attrNameLst>
                                          <p:attrName>ppt_x</p:attrName>
                                        </p:attrNameLst>
                                      </p:cBhvr>
                                      <p:tavLst>
                                        <p:tav tm="0">
                                          <p:val>
                                            <p:strVal val="1+#ppt_w/2"/>
                                          </p:val>
                                        </p:tav>
                                        <p:tav tm="100000">
                                          <p:val>
                                            <p:strVal val="#ppt_x"/>
                                          </p:val>
                                        </p:tav>
                                      </p:tavLst>
                                    </p:anim>
                                    <p:anim calcmode="lin" valueType="num">
                                      <p:cBhvr additive="base">
                                        <p:cTn id="4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right)">
                                      <p:cBhvr>
                                        <p:cTn id="53" dur="10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right)">
                                      <p:cBhvr>
                                        <p:cTn id="58" dur="1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right)">
                                      <p:cBhvr>
                                        <p:cTn id="63" dur="1000"/>
                                        <p:tgtEl>
                                          <p:spTgt spid="5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right)">
                                      <p:cBhvr>
                                        <p:cTn id="68" dur="10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right)">
                                      <p:cBhvr>
                                        <p:cTn id="73" dur="1000"/>
                                        <p:tgtEl>
                                          <p:spTgt spid="5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right)">
                                      <p:cBhvr>
                                        <p:cTn id="78" dur="10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1000" fill="hold"/>
                                        <p:tgtEl>
                                          <p:spTgt spid="59"/>
                                        </p:tgtEl>
                                        <p:attrNameLst>
                                          <p:attrName>ppt_x</p:attrName>
                                        </p:attrNameLst>
                                      </p:cBhvr>
                                      <p:tavLst>
                                        <p:tav tm="0">
                                          <p:val>
                                            <p:strVal val="1+#ppt_w/2"/>
                                          </p:val>
                                        </p:tav>
                                        <p:tav tm="100000">
                                          <p:val>
                                            <p:strVal val="#ppt_x"/>
                                          </p:val>
                                        </p:tav>
                                      </p:tavLst>
                                    </p:anim>
                                    <p:anim calcmode="lin" valueType="num">
                                      <p:cBhvr additive="base">
                                        <p:cTn id="84"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6" grpId="0" animBg="1"/>
      <p:bldP spid="55" grpId="0" animBg="1"/>
      <p:bldP spid="56" grpId="0" animBg="1"/>
      <p:bldP spid="57" grpId="0" animBg="1"/>
      <p:bldP spid="58"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pic>
        <p:nvPicPr>
          <p:cNvPr id="15" name="Picture 1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pic>
        <p:nvPicPr>
          <p:cNvPr id="9"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l="33426" t="6337" r="19191" b="45539"/>
          <a:stretch/>
        </p:blipFill>
        <p:spPr>
          <a:xfrm>
            <a:off x="1" y="-100064"/>
            <a:ext cx="9143999" cy="6700743"/>
          </a:xfrm>
          <a:prstGeom prst="rect">
            <a:avLst/>
          </a:prstGeom>
          <a:solidFill>
            <a:schemeClr val="tx1">
              <a:alpha val="60000"/>
            </a:schemeClr>
          </a:solidFill>
        </p:spPr>
      </p:pic>
      <p:sp>
        <p:nvSpPr>
          <p:cNvPr id="10" name="TextBox 9"/>
          <p:cNvSpPr txBox="1">
            <a:spLocks/>
          </p:cNvSpPr>
          <p:nvPr/>
        </p:nvSpPr>
        <p:spPr>
          <a:xfrm>
            <a:off x="1" y="5080000"/>
            <a:ext cx="9144000" cy="1520680"/>
          </a:xfrm>
          <a:prstGeom prst="rect">
            <a:avLst/>
          </a:prstGeom>
          <a:solidFill>
            <a:schemeClr val="tx1">
              <a:alpha val="60000"/>
            </a:schemeClr>
          </a:solidFill>
        </p:spPr>
        <p:txBody>
          <a:bodyPr wrap="square" lIns="360000" tIns="180000" rIns="360000" bIns="180000" rtlCol="0" anchor="ctr" anchorCtr="0">
            <a:noAutofit/>
          </a:bodyPr>
          <a:lstStyle/>
          <a:p>
            <a:pPr algn="ctr"/>
            <a:r>
              <a:rPr lang="en-GB" sz="2500" b="1" dirty="0">
                <a:solidFill>
                  <a:srgbClr val="FFFFFF"/>
                </a:solidFill>
                <a:latin typeface="Arial"/>
                <a:cs typeface="Arial"/>
              </a:rPr>
              <a:t>C1-4</a:t>
            </a:r>
          </a:p>
          <a:p>
            <a:pPr algn="ctr"/>
            <a:r>
              <a:rPr lang="en-GB" sz="2500" b="1" dirty="0">
                <a:solidFill>
                  <a:srgbClr val="FFFFFF"/>
                </a:solidFill>
                <a:latin typeface="Arial"/>
                <a:cs typeface="Arial"/>
              </a:rPr>
              <a:t>Common symptoms caused </a:t>
            </a:r>
            <a:r>
              <a:rPr lang="en-GB" sz="2500" b="1" dirty="0" smtClean="0">
                <a:solidFill>
                  <a:srgbClr val="FFFFFF"/>
                </a:solidFill>
                <a:latin typeface="Arial"/>
                <a:cs typeface="Arial"/>
              </a:rPr>
              <a:t>by </a:t>
            </a:r>
            <a:r>
              <a:rPr lang="en-GB" sz="2500" b="1" dirty="0">
                <a:solidFill>
                  <a:srgbClr val="FFFFFF"/>
                </a:solidFill>
                <a:latin typeface="Arial"/>
                <a:cs typeface="Arial"/>
              </a:rPr>
              <a:t>pests (part 1)</a:t>
            </a:r>
          </a:p>
        </p:txBody>
      </p:sp>
      <p:sp>
        <p:nvSpPr>
          <p:cNvPr id="8" name="TextBox 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14" name="TextBox 13"/>
          <p:cNvSpPr txBox="1"/>
          <p:nvPr/>
        </p:nvSpPr>
        <p:spPr>
          <a:xfrm>
            <a:off x="-558800" y="429573"/>
            <a:ext cx="3253343"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EXERCISE</a:t>
            </a:r>
            <a:endParaRPr lang="en-US" sz="2500" b="1" dirty="0">
              <a:solidFill>
                <a:schemeClr val="bg1"/>
              </a:solidFill>
              <a:latin typeface="Arial"/>
              <a:cs typeface="Arial"/>
            </a:endParaRPr>
          </a:p>
        </p:txBody>
      </p:sp>
      <p:pic>
        <p:nvPicPr>
          <p:cNvPr id="11" name="Picture 10"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55708" y="528324"/>
            <a:ext cx="476007" cy="560314"/>
          </a:xfrm>
          <a:prstGeom prst="rect">
            <a:avLst/>
          </a:prstGeom>
        </p:spPr>
      </p:pic>
    </p:spTree>
    <p:extLst>
      <p:ext uri="{BB962C8B-B14F-4D97-AF65-F5344CB8AC3E}">
        <p14:creationId xmlns:p14="http://schemas.microsoft.com/office/powerpoint/2010/main" val="143582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TaylorP\Pictures\Plant doctor handbook pictures\Cercospora\Cercsopora.JPG"/>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l="984" r="984"/>
          <a:stretch>
            <a:fillRect/>
          </a:stretch>
        </p:blipFill>
        <p:spPr bwMode="auto">
          <a:xfrm>
            <a:off x="496804" y="1551695"/>
            <a:ext cx="1872000" cy="14312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aylorP\Pictures\Plant doctor handbook pictures\Larger animal damage\Rodent damage on Cocoa.JPG"/>
          <p:cNvPicPr>
            <a:picLocks noGrp="1" noChangeAspect="1" noChangeArrowheads="1"/>
          </p:cNvPicPr>
          <p:nvPr>
            <p:ph type="pic" sz="quarter" idx="24"/>
          </p:nvPr>
        </p:nvPicPr>
        <p:blipFill>
          <a:blip r:embed="rId4" cstate="print">
            <a:extLst>
              <a:ext uri="{28A0092B-C50C-407E-A947-70E740481C1C}">
                <a14:useLocalDpi xmlns:a14="http://schemas.microsoft.com/office/drawing/2010/main" val="0"/>
              </a:ext>
            </a:extLst>
          </a:blip>
          <a:srcRect l="984" r="984"/>
          <a:stretch>
            <a:fillRect/>
          </a:stretch>
        </p:blipFill>
        <p:spPr bwMode="auto">
          <a:xfrm>
            <a:off x="2597974" y="4871485"/>
            <a:ext cx="1871663" cy="1431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aylorP\Pictures\Pictures\Bajan tropical fruit\All fruit photos\All fruit photos\Pomerac bird damage.JPG"/>
          <p:cNvPicPr>
            <a:picLocks noGrp="1" noChangeAspect="1" noChangeArrowheads="1"/>
          </p:cNvPicPr>
          <p:nvPr>
            <p:ph type="pic" sz="quarter" idx="24"/>
          </p:nvPr>
        </p:nvPicPr>
        <p:blipFill>
          <a:blip r:embed="rId5" cstate="print">
            <a:extLst>
              <a:ext uri="{28A0092B-C50C-407E-A947-70E740481C1C}">
                <a14:useLocalDpi xmlns:a14="http://schemas.microsoft.com/office/drawing/2010/main" val="0"/>
              </a:ext>
            </a:extLst>
          </a:blip>
          <a:srcRect l="888" r="888"/>
          <a:stretch>
            <a:fillRect/>
          </a:stretch>
        </p:blipFill>
        <p:spPr bwMode="auto">
          <a:xfrm>
            <a:off x="496179" y="4872279"/>
            <a:ext cx="1873250" cy="143033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p:cNvSpPr>
            <a:spLocks noGrp="1"/>
          </p:cNvSpPr>
          <p:nvPr>
            <p:ph type="pic" sz="quarter" idx="13"/>
          </p:nvPr>
        </p:nvSpPr>
        <p:spPr>
          <a:xfrm>
            <a:off x="4698076" y="1557338"/>
            <a:ext cx="1872000" cy="1431251"/>
          </a:xfrm>
        </p:spPr>
      </p:sp>
      <p:pic>
        <p:nvPicPr>
          <p:cNvPr id="47" name="Picture 21" descr="Cut potato 4 at 3 days"/>
          <p:cNvPicPr>
            <a:picLocks noGrp="1" noChangeAspect="1" noChangeArrowheads="1"/>
          </p:cNvPicPr>
          <p:nvPr>
            <p:ph type="pic" sz="quarter" idx="12"/>
          </p:nvPr>
        </p:nvPicPr>
        <p:blipFill>
          <a:blip r:embed="rId6" cstate="screen">
            <a:extLst>
              <a:ext uri="{28A0092B-C50C-407E-A947-70E740481C1C}">
                <a14:useLocalDpi xmlns:a14="http://schemas.microsoft.com/office/drawing/2010/main"/>
              </a:ext>
            </a:extLst>
          </a:blip>
          <a:srcRect l="135" r="135"/>
          <a:stretch>
            <a:fillRect/>
          </a:stretch>
        </p:blipFill>
        <p:spPr bwMode="auto">
          <a:xfrm>
            <a:off x="4698076" y="1551695"/>
            <a:ext cx="1872000" cy="143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TaylorP\Pictures\Pictures\Plant symptoms\Downy mildews\Fat hen downy mildew (9).JPG"/>
          <p:cNvPicPr>
            <a:picLocks noGrp="1" noChangeAspect="1" noChangeArrowheads="1"/>
          </p:cNvPicPr>
          <p:nvPr>
            <p:ph type="pic" sz="quarter" idx="12"/>
          </p:nvPr>
        </p:nvPicPr>
        <p:blipFill>
          <a:blip r:embed="rId7" cstate="print">
            <a:extLst>
              <a:ext uri="{28A0092B-C50C-407E-A947-70E740481C1C}">
                <a14:useLocalDpi xmlns:a14="http://schemas.microsoft.com/office/drawing/2010/main" val="0"/>
              </a:ext>
            </a:extLst>
          </a:blip>
          <a:srcRect l="6" r="6"/>
          <a:stretch>
            <a:fillRect/>
          </a:stretch>
        </p:blipFill>
        <p:spPr bwMode="auto">
          <a:xfrm>
            <a:off x="2597805" y="1557338"/>
            <a:ext cx="1872000" cy="14312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aylorP\Pictures\Pictures\Plant symptoms\Insect damage\Mites\P1130137.JPG"/>
          <p:cNvPicPr>
            <a:picLocks noGrp="1" noChangeAspect="1" noChangeArrowheads="1"/>
          </p:cNvPicPr>
          <p:nvPr>
            <p:ph type="pic" sz="quarter" idx="19"/>
          </p:nvPr>
        </p:nvPicPr>
        <p:blipFill>
          <a:blip r:embed="rId8" cstate="print">
            <a:extLst>
              <a:ext uri="{28A0092B-C50C-407E-A947-70E740481C1C}">
                <a14:useLocalDpi xmlns:a14="http://schemas.microsoft.com/office/drawing/2010/main" val="0"/>
              </a:ext>
            </a:extLst>
          </a:blip>
          <a:srcRect l="984" r="984"/>
          <a:stretch>
            <a:fillRect/>
          </a:stretch>
        </p:blipFill>
        <p:spPr bwMode="auto">
          <a:xfrm>
            <a:off x="6804026" y="3221765"/>
            <a:ext cx="1872000" cy="14312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Placeholder 38"/>
          <p:cNvPicPr>
            <a:picLocks noGrp="1" noChangeAspect="1" noChangeArrowheads="1"/>
          </p:cNvPicPr>
          <p:nvPr>
            <p:ph type="pic" sz="quarter" idx="21"/>
          </p:nvPr>
        </p:nvPicPr>
        <p:blipFill>
          <a:blip r:embed="rId9" cstate="print">
            <a:extLst>
              <a:ext uri="{28A0092B-C50C-407E-A947-70E740481C1C}">
                <a14:useLocalDpi xmlns:a14="http://schemas.microsoft.com/office/drawing/2010/main" val="0"/>
              </a:ext>
            </a:extLst>
          </a:blip>
          <a:srcRect l="984" r="984"/>
          <a:stretch>
            <a:fillRect/>
          </a:stretch>
        </p:blipFill>
        <p:spPr bwMode="auto">
          <a:xfrm>
            <a:off x="6804026" y="4871822"/>
            <a:ext cx="1872000" cy="143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Picture Placeholder 35"/>
          <p:cNvSpPr>
            <a:spLocks noGrp="1"/>
          </p:cNvSpPr>
          <p:nvPr>
            <p:ph type="pic" sz="quarter" idx="18"/>
          </p:nvPr>
        </p:nvSpPr>
        <p:spPr>
          <a:xfrm>
            <a:off x="496804" y="3186537"/>
            <a:ext cx="1872000" cy="1431251"/>
          </a:xfrm>
        </p:spPr>
      </p:sp>
      <p:pic>
        <p:nvPicPr>
          <p:cNvPr id="2050" name="Picture 2" descr="H:\cabbage aphid.jpg"/>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80076" y="3199390"/>
            <a:ext cx="1908000" cy="1476000"/>
          </a:xfrm>
          <a:prstGeom prst="rect">
            <a:avLst/>
          </a:prstGeom>
          <a:noFill/>
        </p:spPr>
      </p:pic>
      <p:pic>
        <p:nvPicPr>
          <p:cNvPr id="41" name="Picture 13" descr="Rhubarb poss virus CU"/>
          <p:cNvPicPr>
            <a:picLocks noGrp="1" noChangeAspect="1" noChangeArrowheads="1"/>
          </p:cNvPicPr>
          <p:nvPr>
            <p:ph type="pic" sz="quarter" idx="17"/>
          </p:nvPr>
        </p:nvPicPr>
        <p:blipFill>
          <a:blip r:embed="rId11" cstate="screen">
            <a:extLst>
              <a:ext uri="{28A0092B-C50C-407E-A947-70E740481C1C}">
                <a14:useLocalDpi xmlns:a14="http://schemas.microsoft.com/office/drawing/2010/main"/>
              </a:ext>
            </a:extLst>
          </a:blip>
          <a:srcRect/>
          <a:stretch>
            <a:fillRect/>
          </a:stretch>
        </p:blipFill>
        <p:spPr bwMode="auto">
          <a:xfrm>
            <a:off x="6804026" y="1551695"/>
            <a:ext cx="1872000" cy="143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7" descr="Native tree healthy diseased Qphtyoplasma Esteli"/>
          <p:cNvPicPr>
            <a:picLocks noGrp="1" noChangeAspect="1" noChangeArrowheads="1"/>
          </p:cNvPicPr>
          <p:nvPr>
            <p:ph type="pic" sz="quarter" idx="20"/>
          </p:nvPr>
        </p:nvPicPr>
        <p:blipFill>
          <a:blip r:embed="rId12" cstate="screen">
            <a:extLst>
              <a:ext uri="{28A0092B-C50C-407E-A947-70E740481C1C}">
                <a14:useLocalDpi xmlns:a14="http://schemas.microsoft.com/office/drawing/2010/main"/>
              </a:ext>
            </a:extLst>
          </a:blip>
          <a:srcRect/>
          <a:stretch>
            <a:fillRect/>
          </a:stretch>
        </p:blipFill>
        <p:spPr bwMode="auto">
          <a:xfrm>
            <a:off x="496804" y="3221765"/>
            <a:ext cx="1872000" cy="143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1" descr="Cuscuta on bush"/>
          <p:cNvPicPr>
            <a:picLocks noGrp="1" noChangeAspect="1" noChangeArrowheads="1"/>
          </p:cNvPicPr>
          <p:nvPr>
            <p:ph type="pic" sz="quarter" idx="22"/>
          </p:nvPr>
        </p:nvPicPr>
        <p:blipFill>
          <a:blip r:embed="rId13" cstate="screen">
            <a:extLst>
              <a:ext uri="{28A0092B-C50C-407E-A947-70E740481C1C}">
                <a14:useLocalDpi xmlns:a14="http://schemas.microsoft.com/office/drawing/2010/main"/>
              </a:ext>
            </a:extLst>
          </a:blip>
          <a:srcRect/>
          <a:stretch>
            <a:fillRect/>
          </a:stretch>
        </p:blipFill>
        <p:spPr bwMode="auto">
          <a:xfrm>
            <a:off x="4698076" y="4871822"/>
            <a:ext cx="1872000" cy="143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p:cNvSpPr>
          <p:nvPr/>
        </p:nvSpPr>
        <p:spPr>
          <a:xfrm>
            <a:off x="500972" y="2628589"/>
            <a:ext cx="1863664"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dirty="0" smtClean="0">
                <a:solidFill>
                  <a:srgbClr val="FFFFFF"/>
                </a:solidFill>
                <a:latin typeface="Arial"/>
                <a:cs typeface="Arial"/>
              </a:rPr>
              <a:t>fungus</a:t>
            </a:r>
          </a:p>
        </p:txBody>
      </p:sp>
      <p:sp>
        <p:nvSpPr>
          <p:cNvPr id="21" name="TextBox 20"/>
          <p:cNvSpPr txBox="1">
            <a:spLocks/>
          </p:cNvSpPr>
          <p:nvPr/>
        </p:nvSpPr>
        <p:spPr>
          <a:xfrm>
            <a:off x="4696600" y="2628589"/>
            <a:ext cx="1874953"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smtClean="0">
                <a:solidFill>
                  <a:srgbClr val="FFFFFF"/>
                </a:solidFill>
                <a:latin typeface="Arial"/>
                <a:cs typeface="Arial"/>
              </a:rPr>
              <a:t>bacteria</a:t>
            </a:r>
            <a:endParaRPr lang="en-US" sz="1800" dirty="0" smtClean="0">
              <a:solidFill>
                <a:srgbClr val="FFFFFF"/>
              </a:solidFill>
              <a:latin typeface="Arial"/>
              <a:cs typeface="Arial"/>
            </a:endParaRPr>
          </a:p>
        </p:txBody>
      </p:sp>
      <p:sp>
        <p:nvSpPr>
          <p:cNvPr id="23" name="TextBox 22"/>
          <p:cNvSpPr txBox="1">
            <a:spLocks/>
          </p:cNvSpPr>
          <p:nvPr/>
        </p:nvSpPr>
        <p:spPr>
          <a:xfrm>
            <a:off x="6804026" y="2628589"/>
            <a:ext cx="1872001"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dirty="0" smtClean="0">
                <a:solidFill>
                  <a:srgbClr val="FFFFFF"/>
                </a:solidFill>
                <a:latin typeface="Arial"/>
                <a:cs typeface="Arial"/>
              </a:rPr>
              <a:t>virus</a:t>
            </a:r>
          </a:p>
        </p:txBody>
      </p:sp>
      <p:sp>
        <p:nvSpPr>
          <p:cNvPr id="24" name="TextBox 23"/>
          <p:cNvSpPr txBox="1">
            <a:spLocks/>
          </p:cNvSpPr>
          <p:nvPr/>
        </p:nvSpPr>
        <p:spPr>
          <a:xfrm>
            <a:off x="4680076" y="4350066"/>
            <a:ext cx="1908000"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smtClean="0">
                <a:solidFill>
                  <a:srgbClr val="FFFFFF"/>
                </a:solidFill>
                <a:latin typeface="Arial"/>
                <a:cs typeface="Arial"/>
              </a:rPr>
              <a:t>insects</a:t>
            </a:r>
            <a:endParaRPr lang="en-US" sz="1800" dirty="0" smtClean="0">
              <a:solidFill>
                <a:srgbClr val="FFFFFF"/>
              </a:solidFill>
              <a:latin typeface="Arial"/>
              <a:cs typeface="Arial"/>
            </a:endParaRPr>
          </a:p>
        </p:txBody>
      </p:sp>
      <p:sp>
        <p:nvSpPr>
          <p:cNvPr id="25" name="TextBox 24"/>
          <p:cNvSpPr txBox="1">
            <a:spLocks/>
          </p:cNvSpPr>
          <p:nvPr/>
        </p:nvSpPr>
        <p:spPr>
          <a:xfrm>
            <a:off x="6808194" y="4350066"/>
            <a:ext cx="1863664"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smtClean="0">
                <a:solidFill>
                  <a:srgbClr val="FFFFFF"/>
                </a:solidFill>
                <a:latin typeface="Arial"/>
                <a:cs typeface="Arial"/>
              </a:rPr>
              <a:t>mites</a:t>
            </a:r>
            <a:endParaRPr lang="en-US" sz="1800" dirty="0" smtClean="0">
              <a:solidFill>
                <a:srgbClr val="FFFFFF"/>
              </a:solidFill>
              <a:latin typeface="Arial"/>
              <a:cs typeface="Arial"/>
            </a:endParaRPr>
          </a:p>
        </p:txBody>
      </p:sp>
      <p:sp>
        <p:nvSpPr>
          <p:cNvPr id="26" name="TextBox 25"/>
          <p:cNvSpPr txBox="1">
            <a:spLocks/>
          </p:cNvSpPr>
          <p:nvPr/>
        </p:nvSpPr>
        <p:spPr>
          <a:xfrm>
            <a:off x="495328" y="4350066"/>
            <a:ext cx="1874953"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dirty="0" smtClean="0">
                <a:solidFill>
                  <a:srgbClr val="FFFFFF"/>
                </a:solidFill>
                <a:latin typeface="Arial"/>
                <a:cs typeface="Arial"/>
              </a:rPr>
              <a:t>phytoplasma</a:t>
            </a:r>
          </a:p>
        </p:txBody>
      </p:sp>
      <p:sp>
        <p:nvSpPr>
          <p:cNvPr id="27" name="TextBox 26"/>
          <p:cNvSpPr txBox="1">
            <a:spLocks/>
          </p:cNvSpPr>
          <p:nvPr/>
        </p:nvSpPr>
        <p:spPr>
          <a:xfrm>
            <a:off x="6804026" y="5965055"/>
            <a:ext cx="1872001"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dirty="0" smtClean="0">
                <a:solidFill>
                  <a:srgbClr val="FFFFFF"/>
                </a:solidFill>
                <a:latin typeface="Arial"/>
                <a:cs typeface="Arial"/>
              </a:rPr>
              <a:t>weeds</a:t>
            </a:r>
          </a:p>
        </p:txBody>
      </p:sp>
      <p:sp>
        <p:nvSpPr>
          <p:cNvPr id="28" name="TextBox 27"/>
          <p:cNvSpPr txBox="1">
            <a:spLocks/>
          </p:cNvSpPr>
          <p:nvPr/>
        </p:nvSpPr>
        <p:spPr>
          <a:xfrm>
            <a:off x="4694516" y="5965055"/>
            <a:ext cx="1879121"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dirty="0" smtClean="0">
                <a:solidFill>
                  <a:srgbClr val="FFFFFF"/>
                </a:solidFill>
                <a:latin typeface="Arial"/>
                <a:cs typeface="Arial"/>
              </a:rPr>
              <a:t>parasitic plant</a:t>
            </a:r>
          </a:p>
        </p:txBody>
      </p:sp>
      <p:sp>
        <p:nvSpPr>
          <p:cNvPr id="30" name="TextBox 29"/>
          <p:cNvSpPr txBox="1">
            <a:spLocks/>
          </p:cNvSpPr>
          <p:nvPr/>
        </p:nvSpPr>
        <p:spPr>
          <a:xfrm>
            <a:off x="498888" y="5965055"/>
            <a:ext cx="1867832"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spc="-50" smtClean="0">
                <a:solidFill>
                  <a:srgbClr val="FFFFFF"/>
                </a:solidFill>
                <a:latin typeface="Arial"/>
                <a:cs typeface="Arial"/>
              </a:rPr>
              <a:t>birds</a:t>
            </a:r>
            <a:endParaRPr lang="en-US" sz="1800" spc="-50" dirty="0" smtClean="0">
              <a:solidFill>
                <a:srgbClr val="FFFFFF"/>
              </a:solidFill>
              <a:latin typeface="Arial"/>
              <a:cs typeface="Arial"/>
            </a:endParaRPr>
          </a:p>
        </p:txBody>
      </p:sp>
      <p:sp>
        <p:nvSpPr>
          <p:cNvPr id="32" name="TextBox 31"/>
          <p:cNvSpPr txBox="1"/>
          <p:nvPr/>
        </p:nvSpPr>
        <p:spPr>
          <a:xfrm>
            <a:off x="-677333" y="429573"/>
            <a:ext cx="2889978"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BIOTIC</a:t>
            </a:r>
            <a:endParaRPr lang="en-US" sz="2500" b="1" dirty="0">
              <a:solidFill>
                <a:schemeClr val="bg1"/>
              </a:solidFill>
              <a:latin typeface="Arial"/>
              <a:cs typeface="Arial"/>
            </a:endParaRPr>
          </a:p>
        </p:txBody>
      </p:sp>
      <p:pic>
        <p:nvPicPr>
          <p:cNvPr id="33" name="Picture 32" descr="Plantwise Logo - white.eps"/>
          <p:cNvPicPr>
            <a:picLocks noChangeAspect="1"/>
          </p:cNvPicPr>
          <p:nvPr/>
        </p:nvPicPr>
        <p:blipFill rotWithShape="1">
          <a:blip r:embed="rId1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5" name="TextBox 34"/>
          <p:cNvSpPr txBox="1"/>
          <p:nvPr/>
        </p:nvSpPr>
        <p:spPr>
          <a:xfrm>
            <a:off x="5400676" y="434957"/>
            <a:ext cx="4686300" cy="720000"/>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PESTS AND DISEASES</a:t>
            </a:r>
            <a:endParaRPr lang="en-US" dirty="0">
              <a:solidFill>
                <a:schemeClr val="bg1"/>
              </a:solidFill>
              <a:latin typeface="Arial"/>
              <a:cs typeface="Arial"/>
            </a:endParaRPr>
          </a:p>
        </p:txBody>
      </p:sp>
      <p:sp>
        <p:nvSpPr>
          <p:cNvPr id="38" name="TextBox 3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9" name="TextBox 28"/>
          <p:cNvSpPr txBox="1">
            <a:spLocks/>
          </p:cNvSpPr>
          <p:nvPr/>
        </p:nvSpPr>
        <p:spPr>
          <a:xfrm>
            <a:off x="2594244" y="2628589"/>
            <a:ext cx="1879122"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a:solidFill>
                  <a:srgbClr val="FFFFFF"/>
                </a:solidFill>
                <a:latin typeface="Arial"/>
                <a:cs typeface="Arial"/>
              </a:rPr>
              <a:t>w</a:t>
            </a:r>
            <a:r>
              <a:rPr lang="en-US" sz="1800" smtClean="0">
                <a:solidFill>
                  <a:srgbClr val="FFFFFF"/>
                </a:solidFill>
                <a:latin typeface="Arial"/>
                <a:cs typeface="Arial"/>
              </a:rPr>
              <a:t>ater moulds</a:t>
            </a:r>
            <a:endParaRPr lang="en-US" sz="1800" dirty="0" smtClean="0">
              <a:solidFill>
                <a:srgbClr val="FFFFFF"/>
              </a:solidFill>
              <a:latin typeface="Arial"/>
              <a:cs typeface="Arial"/>
            </a:endParaRPr>
          </a:p>
        </p:txBody>
      </p:sp>
      <p:pic>
        <p:nvPicPr>
          <p:cNvPr id="51" name="Picture 12" descr="Rootknot pepper XCU Benin"/>
          <p:cNvPicPr>
            <a:picLocks noGrp="1" noChangeAspect="1" noChangeArrowheads="1"/>
          </p:cNvPicPr>
          <p:nvPr>
            <p:ph type="pic" sz="quarter" idx="13"/>
          </p:nvPr>
        </p:nvPicPr>
        <p:blipFill>
          <a:blip r:embed="rId15" cstate="screen">
            <a:extLst>
              <a:ext uri="{28A0092B-C50C-407E-A947-70E740481C1C}">
                <a14:useLocalDpi xmlns:a14="http://schemas.microsoft.com/office/drawing/2010/main"/>
              </a:ext>
            </a:extLst>
          </a:blip>
          <a:srcRect/>
          <a:stretch>
            <a:fillRect/>
          </a:stretch>
        </p:blipFill>
        <p:spPr bwMode="auto">
          <a:xfrm>
            <a:off x="2597805" y="3221765"/>
            <a:ext cx="1872000" cy="143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p:cNvSpPr>
          <p:nvPr/>
        </p:nvSpPr>
        <p:spPr>
          <a:xfrm>
            <a:off x="2599889" y="4350066"/>
            <a:ext cx="1867832"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dirty="0" smtClean="0">
                <a:solidFill>
                  <a:srgbClr val="FFFFFF"/>
                </a:solidFill>
                <a:latin typeface="Arial"/>
                <a:cs typeface="Arial"/>
              </a:rPr>
              <a:t>nematode</a:t>
            </a:r>
          </a:p>
        </p:txBody>
      </p:sp>
      <p:sp>
        <p:nvSpPr>
          <p:cNvPr id="53" name="TextBox 52"/>
          <p:cNvSpPr txBox="1">
            <a:spLocks/>
          </p:cNvSpPr>
          <p:nvPr/>
        </p:nvSpPr>
        <p:spPr>
          <a:xfrm>
            <a:off x="2599889" y="5965055"/>
            <a:ext cx="1867832" cy="360000"/>
          </a:xfrm>
          <a:prstGeom prst="rect">
            <a:avLst/>
          </a:prstGeom>
          <a:solidFill>
            <a:schemeClr val="tx1">
              <a:alpha val="45000"/>
            </a:schemeClr>
          </a:solidFill>
          <a:ln>
            <a:noFill/>
          </a:ln>
        </p:spPr>
        <p:txBody>
          <a:bodyPr wrap="square" lIns="72000" tIns="0" rIns="0" bIns="0" rtlCol="0" anchor="t" anchorCtr="0">
            <a:noAutofit/>
          </a:bodyPr>
          <a:lstStyle/>
          <a:p>
            <a:pPr algn="ctr"/>
            <a:r>
              <a:rPr lang="en-US" sz="1800" spc="-50" smtClean="0">
                <a:solidFill>
                  <a:srgbClr val="FFFFFF"/>
                </a:solidFill>
                <a:latin typeface="Arial"/>
                <a:cs typeface="Arial"/>
              </a:rPr>
              <a:t>animals</a:t>
            </a:r>
            <a:endParaRPr lang="en-US" sz="1800" spc="-50" dirty="0" smtClean="0">
              <a:solidFill>
                <a:srgbClr val="FFFFFF"/>
              </a:solidFill>
              <a:latin typeface="Arial"/>
              <a:cs typeface="Arial"/>
            </a:endParaRPr>
          </a:p>
        </p:txBody>
      </p:sp>
    </p:spTree>
    <p:extLst>
      <p:ext uri="{BB962C8B-B14F-4D97-AF65-F5344CB8AC3E}">
        <p14:creationId xmlns:p14="http://schemas.microsoft.com/office/powerpoint/2010/main" val="2373723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ylorP\Pictures\Plant symptoms\Physical damage\Wilted cucurbi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067" y="1594470"/>
            <a:ext cx="3864728" cy="2197295"/>
          </a:xfrm>
          <a:prstGeom prst="rect">
            <a:avLst/>
          </a:prstGeom>
          <a:noFill/>
        </p:spPr>
      </p:pic>
      <p:pic>
        <p:nvPicPr>
          <p:cNvPr id="13" name="Picture 2071" descr="Marigold WB with h"/>
          <p:cNvPicPr>
            <a:picLocks noGrp="1" noChangeAspect="1" noChangeArrowheads="1"/>
          </p:cNvPicPr>
          <p:nvPr>
            <p:ph type="pic" sz="quarter" idx="16"/>
          </p:nvPr>
        </p:nvPicPr>
        <p:blipFill rotWithShape="1">
          <a:blip r:embed="rId4" cstate="screen">
            <a:extLst>
              <a:ext uri="{28A0092B-C50C-407E-A947-70E740481C1C}">
                <a14:useLocalDpi xmlns:a14="http://schemas.microsoft.com/office/drawing/2010/main"/>
              </a:ext>
            </a:extLst>
          </a:blip>
          <a:srcRect l="13899" r="12665"/>
          <a:stretch/>
        </p:blipFill>
        <p:spPr bwMode="auto">
          <a:xfrm>
            <a:off x="329471" y="4109848"/>
            <a:ext cx="2838091" cy="2197295"/>
          </a:xfrm>
          <a:prstGeom prst="rect">
            <a:avLst/>
          </a:prstGeom>
          <a:noFill/>
          <a:ln w="28575" algn="ctr">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069" descr="Canker looks fungal"/>
          <p:cNvPicPr>
            <a:picLocks noGrp="1" noChangeAspect="1" noChangeArrowheads="1"/>
          </p:cNvPicPr>
          <p:nvPr>
            <p:ph type="pic" sz="quarter" idx="15"/>
          </p:nvPr>
        </p:nvPicPr>
        <p:blipFill rotWithShape="1">
          <a:blip r:embed="rId5" cstate="screen">
            <a:extLst>
              <a:ext uri="{28A0092B-C50C-407E-A947-70E740481C1C}">
                <a14:useLocalDpi xmlns:a14="http://schemas.microsoft.com/office/drawing/2010/main"/>
              </a:ext>
            </a:extLst>
          </a:blip>
          <a:srcRect l="13971" r="11370"/>
          <a:stretch/>
        </p:blipFill>
        <p:spPr bwMode="auto">
          <a:xfrm>
            <a:off x="3327860" y="4109848"/>
            <a:ext cx="2836800" cy="2195021"/>
          </a:xfrm>
          <a:prstGeom prst="rect">
            <a:avLst/>
          </a:prstGeom>
          <a:noFill/>
          <a:ln w="28575" algn="ctr">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2065" descr="Sweet potato leafspot2"/>
          <p:cNvPicPr>
            <a:picLocks noGrp="1" noChangeAspect="1" noChangeArrowheads="1"/>
          </p:cNvPicPr>
          <p:nvPr>
            <p:ph type="pic" sz="quarter" idx="14"/>
          </p:nvPr>
        </p:nvPicPr>
        <p:blipFill rotWithShape="1">
          <a:blip r:embed="rId6" cstate="screen">
            <a:extLst>
              <a:ext uri="{28A0092B-C50C-407E-A947-70E740481C1C}">
                <a14:useLocalDpi xmlns:a14="http://schemas.microsoft.com/office/drawing/2010/main"/>
              </a:ext>
            </a:extLst>
          </a:blip>
          <a:srcRect/>
          <a:stretch/>
        </p:blipFill>
        <p:spPr bwMode="auto">
          <a:xfrm>
            <a:off x="4746260" y="1581548"/>
            <a:ext cx="3864729" cy="219729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3327860" y="5885825"/>
            <a:ext cx="283680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a:solidFill>
                  <a:srgbClr val="FFFFFF"/>
                </a:solidFill>
                <a:latin typeface="Arial"/>
                <a:cs typeface="Arial"/>
              </a:rPr>
              <a:t>Canker</a:t>
            </a:r>
            <a:endParaRPr lang="en-US" sz="1800" dirty="0" smtClean="0">
              <a:solidFill>
                <a:srgbClr val="FFFFFF"/>
              </a:solidFill>
              <a:latin typeface="Arial"/>
              <a:cs typeface="Arial"/>
            </a:endParaRPr>
          </a:p>
        </p:txBody>
      </p:sp>
      <p:sp>
        <p:nvSpPr>
          <p:cNvPr id="8" name="TextBox 7"/>
          <p:cNvSpPr txBox="1">
            <a:spLocks/>
          </p:cNvSpPr>
          <p:nvPr/>
        </p:nvSpPr>
        <p:spPr>
          <a:xfrm>
            <a:off x="329471" y="5885825"/>
            <a:ext cx="2838091"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a:solidFill>
                  <a:srgbClr val="FFFFFF"/>
                </a:solidFill>
                <a:latin typeface="Arial"/>
                <a:cs typeface="Arial"/>
              </a:rPr>
              <a:t>Witches broom</a:t>
            </a:r>
          </a:p>
        </p:txBody>
      </p:sp>
      <p:sp>
        <p:nvSpPr>
          <p:cNvPr id="9" name="TextBox 8"/>
          <p:cNvSpPr txBox="1">
            <a:spLocks/>
          </p:cNvSpPr>
          <p:nvPr/>
        </p:nvSpPr>
        <p:spPr>
          <a:xfrm>
            <a:off x="4740148" y="3359765"/>
            <a:ext cx="3890646"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a:solidFill>
                  <a:srgbClr val="FFFFFF"/>
                </a:solidFill>
                <a:latin typeface="Arial"/>
                <a:cs typeface="Arial"/>
              </a:rPr>
              <a:t>Leaf spots</a:t>
            </a:r>
          </a:p>
        </p:txBody>
      </p:sp>
      <p:sp>
        <p:nvSpPr>
          <p:cNvPr id="10" name="TextBox 9"/>
          <p:cNvSpPr txBox="1">
            <a:spLocks/>
          </p:cNvSpPr>
          <p:nvPr/>
        </p:nvSpPr>
        <p:spPr>
          <a:xfrm>
            <a:off x="504403" y="3373180"/>
            <a:ext cx="3890646"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a:solidFill>
                  <a:srgbClr val="FFFFFF"/>
                </a:solidFill>
                <a:latin typeface="Arial"/>
                <a:cs typeface="Arial"/>
              </a:rPr>
              <a:t>Wilt</a:t>
            </a:r>
            <a:endParaRPr lang="en-US" sz="1800" dirty="0" smtClean="0">
              <a:solidFill>
                <a:srgbClr val="FFFFFF"/>
              </a:solidFill>
              <a:latin typeface="Arial"/>
              <a:cs typeface="Arial"/>
            </a:endParaRPr>
          </a:p>
        </p:txBody>
      </p:sp>
      <p:sp>
        <p:nvSpPr>
          <p:cNvPr id="11" name="TextBox 10"/>
          <p:cNvSpPr txBox="1"/>
          <p:nvPr/>
        </p:nvSpPr>
        <p:spPr>
          <a:xfrm>
            <a:off x="-601114" y="429573"/>
            <a:ext cx="5050124"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SYMPTOM EXAMPLES</a:t>
            </a:r>
            <a:endParaRPr lang="en-US" sz="2500" b="1" dirty="0">
              <a:solidFill>
                <a:schemeClr val="bg1"/>
              </a:solidFill>
              <a:latin typeface="Arial"/>
              <a:cs typeface="Arial"/>
            </a:endParaRPr>
          </a:p>
        </p:txBody>
      </p:sp>
      <p:pic>
        <p:nvPicPr>
          <p:cNvPr id="12" name="Picture 11" descr="Plantwise Logo - white.eps"/>
          <p:cNvPicPr>
            <a:picLocks noChangeAspect="1"/>
          </p:cNvPicPr>
          <p:nvPr/>
        </p:nvPicPr>
        <p:blipFill rotWithShape="1">
          <a:blip r:embed="rId7"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8" name="TextBox 1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pic>
        <p:nvPicPr>
          <p:cNvPr id="14" name="Picture 3" descr="Erythrina mosaic"/>
          <p:cNvPicPr>
            <a:picLocks noGrp="1" noChangeAspect="1" noChangeArrowheads="1"/>
          </p:cNvPicPr>
          <p:nvPr>
            <p:ph type="pic" sz="quarter" idx="4294967295"/>
          </p:nvPr>
        </p:nvPicPr>
        <p:blipFill rotWithShape="1">
          <a:blip r:embed="rId8" cstate="screen">
            <a:extLst>
              <a:ext uri="{28A0092B-C50C-407E-A947-70E740481C1C}">
                <a14:useLocalDpi xmlns:a14="http://schemas.microsoft.com/office/drawing/2010/main"/>
              </a:ext>
            </a:extLst>
          </a:blip>
          <a:srcRect r="6203"/>
          <a:stretch/>
        </p:blipFill>
        <p:spPr bwMode="auto">
          <a:xfrm>
            <a:off x="6416048" y="4106814"/>
            <a:ext cx="2448000" cy="221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p:cNvSpPr>
          <p:nvPr/>
        </p:nvSpPr>
        <p:spPr>
          <a:xfrm>
            <a:off x="6416048" y="5888775"/>
            <a:ext cx="244800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smtClean="0">
                <a:solidFill>
                  <a:srgbClr val="FFFFFF"/>
                </a:solidFill>
                <a:latin typeface="Arial"/>
                <a:cs typeface="Arial"/>
              </a:rPr>
              <a:t>Mosaic</a:t>
            </a:r>
            <a:endParaRPr lang="en-US" sz="1800" b="1" dirty="0">
              <a:solidFill>
                <a:srgbClr val="FFFFFF"/>
              </a:solidFill>
              <a:latin typeface="Arial"/>
              <a:cs typeface="Arial"/>
            </a:endParaRPr>
          </a:p>
        </p:txBody>
      </p:sp>
    </p:spTree>
    <p:extLst>
      <p:ext uri="{BB962C8B-B14F-4D97-AF65-F5344CB8AC3E}">
        <p14:creationId xmlns:p14="http://schemas.microsoft.com/office/powerpoint/2010/main" val="2585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9" name="Group 105"/>
          <p:cNvGraphicFramePr>
            <a:graphicFrameLocks noGrp="1"/>
          </p:cNvGraphicFramePr>
          <p:nvPr>
            <p:extLst>
              <p:ext uri="{D42A27DB-BD31-4B8C-83A1-F6EECF244321}">
                <p14:modId xmlns:p14="http://schemas.microsoft.com/office/powerpoint/2010/main" val="3685533665"/>
              </p:ext>
            </p:extLst>
          </p:nvPr>
        </p:nvGraphicFramePr>
        <p:xfrm>
          <a:off x="286946" y="1272458"/>
          <a:ext cx="8569332" cy="1544301"/>
        </p:xfrm>
        <a:graphic>
          <a:graphicData uri="http://schemas.openxmlformats.org/drawingml/2006/table">
            <a:tbl>
              <a:tblPr>
                <a:tableStyleId>{69CF1AB2-1976-4502-BF36-3FF5EA218861}</a:tableStyleId>
              </a:tblPr>
              <a:tblGrid>
                <a:gridCol w="845818"/>
                <a:gridCol w="641445"/>
                <a:gridCol w="655070"/>
                <a:gridCol w="714111"/>
                <a:gridCol w="714111"/>
                <a:gridCol w="714111"/>
                <a:gridCol w="714111"/>
                <a:gridCol w="714111"/>
                <a:gridCol w="714111"/>
                <a:gridCol w="714111"/>
                <a:gridCol w="714111"/>
                <a:gridCol w="714111"/>
              </a:tblGrid>
              <a:tr h="5384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Symptom</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err="1" smtClean="0">
                          <a:ln>
                            <a:noFill/>
                          </a:ln>
                          <a:solidFill>
                            <a:schemeClr val="bg1"/>
                          </a:solidFill>
                          <a:effectLst/>
                          <a:latin typeface="+mn-lt"/>
                        </a:rPr>
                        <a:t>Fungus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Water  mould</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Bacteria</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smtClean="0">
                          <a:ln>
                            <a:noFill/>
                          </a:ln>
                          <a:solidFill>
                            <a:schemeClr val="bg1"/>
                          </a:solidFill>
                          <a:effectLst/>
                          <a:latin typeface="+mn-lt"/>
                        </a:rPr>
                        <a:t>Virus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Phyto-plasma</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Nematode</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Insect</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Mites</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Animals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&amp;  birds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Nutrients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Physical &amp; herbicide</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r>
              <a:tr h="940816">
                <a:tc>
                  <a:txBody>
                    <a:bodyPr/>
                    <a:lstStyle/>
                    <a:p>
                      <a:pPr marL="0" marR="0" lvl="0" indent="0" algn="l" defTabSz="914400" rtl="0" eaLnBrk="1" fontAlgn="base" latinLnBrk="0" hangingPunct="1">
                        <a:lnSpc>
                          <a:spcPct val="200000"/>
                        </a:lnSpc>
                        <a:spcBef>
                          <a:spcPct val="0"/>
                        </a:spcBef>
                        <a:spcAft>
                          <a:spcPts val="0"/>
                        </a:spcAft>
                        <a:buClrTx/>
                        <a:buSzTx/>
                        <a:buFontTx/>
                        <a:buNone/>
                        <a:tabLst/>
                      </a:pPr>
                      <a:r>
                        <a:rPr kumimoji="0" lang="es-ES" sz="1600" b="1" u="none" strike="noStrike" kern="1200" cap="none" normalizeH="0" baseline="0" dirty="0" err="1" smtClean="0">
                          <a:ln>
                            <a:noFill/>
                          </a:ln>
                          <a:effectLst/>
                          <a:latin typeface="+mn-lt"/>
                        </a:rPr>
                        <a:t>Wilt</a:t>
                      </a:r>
                      <a:endParaRPr kumimoji="0" lang="es-ES" sz="2000" b="1" i="0" u="none" strike="noStrike" kern="1200" cap="none" normalizeH="0" baseline="0" dirty="0" smtClean="0">
                        <a:ln>
                          <a:noFill/>
                        </a:ln>
                        <a:solidFill>
                          <a:sysClr val="windowText" lastClr="000000"/>
                        </a:solidFill>
                        <a:effectLst/>
                        <a:latin typeface="+mn-lt"/>
                        <a:ea typeface="+mn-ea"/>
                        <a:cs typeface="Times New Roman" pitchFamily="18" charset="0"/>
                      </a:endParaRPr>
                    </a:p>
                  </a:txBody>
                  <a:tcPr marL="91462" marR="91462" marT="45732" marB="252163"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24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r>
            </a:tbl>
          </a:graphicData>
        </a:graphic>
      </p:graphicFrame>
      <p:graphicFrame>
        <p:nvGraphicFramePr>
          <p:cNvPr id="16526" name="Group 142"/>
          <p:cNvGraphicFramePr>
            <a:graphicFrameLocks noGrp="1"/>
          </p:cNvGraphicFramePr>
          <p:nvPr>
            <p:extLst>
              <p:ext uri="{D42A27DB-BD31-4B8C-83A1-F6EECF244321}">
                <p14:modId xmlns:p14="http://schemas.microsoft.com/office/powerpoint/2010/main" val="3650736424"/>
              </p:ext>
            </p:extLst>
          </p:nvPr>
        </p:nvGraphicFramePr>
        <p:xfrm>
          <a:off x="287744" y="2930073"/>
          <a:ext cx="8567736" cy="819102"/>
        </p:xfrm>
        <a:graphic>
          <a:graphicData uri="http://schemas.openxmlformats.org/drawingml/2006/table">
            <a:tbl>
              <a:tblPr>
                <a:tableStyleId>{69CF1AB2-1976-4502-BF36-3FF5EA218861}</a:tableStyleId>
              </a:tblPr>
              <a:tblGrid>
                <a:gridCol w="849940"/>
                <a:gridCol w="636525"/>
                <a:gridCol w="655469"/>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noProof="0" dirty="0" err="1" smtClean="0">
                          <a:ln>
                            <a:noFill/>
                          </a:ln>
                          <a:solidFill>
                            <a:schemeClr val="tx1"/>
                          </a:solidFill>
                          <a:effectLst/>
                          <a:latin typeface="+mn-lt"/>
                          <a:ea typeface="+mn-ea"/>
                          <a:cs typeface="+mn-cs"/>
                        </a:rPr>
                        <a:t>Leaf</a:t>
                      </a:r>
                      <a:r>
                        <a:rPr kumimoji="0" lang="es-ES" sz="1400" b="1" u="none" strike="noStrike" kern="1200" cap="none" normalizeH="0" baseline="0" noProof="0" dirty="0" smtClean="0">
                          <a:ln>
                            <a:noFill/>
                          </a:ln>
                          <a:solidFill>
                            <a:schemeClr val="tx1"/>
                          </a:solidFill>
                          <a:effectLst/>
                          <a:latin typeface="+mn-lt"/>
                          <a:ea typeface="+mn-ea"/>
                          <a:cs typeface="+mn-cs"/>
                        </a:rPr>
                        <a:t> spot</a:t>
                      </a: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33" name="TextBox 32"/>
          <p:cNvSpPr txBox="1"/>
          <p:nvPr/>
        </p:nvSpPr>
        <p:spPr>
          <a:xfrm>
            <a:off x="-575714" y="429573"/>
            <a:ext cx="402058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cs typeface="Arial"/>
              </a:rPr>
              <a:t>C1-4 ANSWERS</a:t>
            </a:r>
            <a:endParaRPr lang="en-US" b="1" dirty="0">
              <a:solidFill>
                <a:schemeClr val="bg1"/>
              </a:solidFill>
              <a:cs typeface="Arial"/>
            </a:endParaRPr>
          </a:p>
        </p:txBody>
      </p:sp>
      <p:pic>
        <p:nvPicPr>
          <p:cNvPr id="34" name="Picture 33"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graphicFrame>
        <p:nvGraphicFramePr>
          <p:cNvPr id="51" name="Group 142"/>
          <p:cNvGraphicFramePr>
            <a:graphicFrameLocks noGrp="1"/>
          </p:cNvGraphicFramePr>
          <p:nvPr>
            <p:extLst>
              <p:ext uri="{D42A27DB-BD31-4B8C-83A1-F6EECF244321}">
                <p14:modId xmlns:p14="http://schemas.microsoft.com/office/powerpoint/2010/main" val="3504674077"/>
              </p:ext>
            </p:extLst>
          </p:nvPr>
        </p:nvGraphicFramePr>
        <p:xfrm>
          <a:off x="279656" y="3862489"/>
          <a:ext cx="8567736" cy="819102"/>
        </p:xfrm>
        <a:graphic>
          <a:graphicData uri="http://schemas.openxmlformats.org/drawingml/2006/table">
            <a:tbl>
              <a:tblPr>
                <a:tableStyleId>{69CF1AB2-1976-4502-BF36-3FF5EA218861}</a:tableStyleId>
              </a:tblPr>
              <a:tblGrid>
                <a:gridCol w="868660"/>
                <a:gridCol w="639541"/>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u="none" strike="noStrike" kern="1200" cap="none" normalizeH="0" baseline="0" smtClean="0">
                          <a:ln>
                            <a:noFill/>
                          </a:ln>
                          <a:solidFill>
                            <a:schemeClr val="tx1"/>
                          </a:solidFill>
                          <a:effectLst/>
                          <a:latin typeface="+mn-lt"/>
                          <a:ea typeface="+mn-ea"/>
                          <a:cs typeface="+mn-cs"/>
                        </a:rPr>
                        <a:t>Witches broom</a:t>
                      </a:r>
                      <a:endParaRPr kumimoji="0" lang="en-GB" sz="1400" b="1" u="none" strike="noStrike" kern="1200" cap="none" normalizeH="0" baseline="0" dirty="0" smtClean="0">
                        <a:ln>
                          <a:noFill/>
                        </a:ln>
                        <a:solidFill>
                          <a:schemeClr val="tx1"/>
                        </a:solidFill>
                        <a:effectLst/>
                        <a:latin typeface="+mn-lt"/>
                        <a:ea typeface="+mn-ea"/>
                        <a:cs typeface="+mn-cs"/>
                      </a:endParaRP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2" name="Group 142"/>
          <p:cNvGraphicFramePr>
            <a:graphicFrameLocks noGrp="1"/>
          </p:cNvGraphicFramePr>
          <p:nvPr>
            <p:extLst>
              <p:ext uri="{D42A27DB-BD31-4B8C-83A1-F6EECF244321}">
                <p14:modId xmlns:p14="http://schemas.microsoft.com/office/powerpoint/2010/main" val="2872287149"/>
              </p:ext>
            </p:extLst>
          </p:nvPr>
        </p:nvGraphicFramePr>
        <p:xfrm>
          <a:off x="279656" y="4794905"/>
          <a:ext cx="8567736" cy="766865"/>
        </p:xfrm>
        <a:graphic>
          <a:graphicData uri="http://schemas.openxmlformats.org/drawingml/2006/table">
            <a:tbl>
              <a:tblPr>
                <a:tableStyleId>{69CF1AB2-1976-4502-BF36-3FF5EA218861}</a:tableStyleId>
              </a:tblPr>
              <a:tblGrid>
                <a:gridCol w="868660"/>
                <a:gridCol w="639541"/>
                <a:gridCol w="633733"/>
                <a:gridCol w="713978"/>
                <a:gridCol w="713978"/>
                <a:gridCol w="713978"/>
                <a:gridCol w="713978"/>
                <a:gridCol w="713978"/>
                <a:gridCol w="713978"/>
                <a:gridCol w="713978"/>
                <a:gridCol w="713978"/>
                <a:gridCol w="713978"/>
              </a:tblGrid>
              <a:tr h="7668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Canker</a:t>
                      </a:r>
                      <a:endParaRPr kumimoji="0" lang="es-ES" sz="1400" b="1" u="none" strike="noStrike" kern="1200" cap="none" normalizeH="0" baseline="0" dirty="0" smtClean="0">
                        <a:ln>
                          <a:noFill/>
                        </a:ln>
                        <a:solidFill>
                          <a:schemeClr val="tx1"/>
                        </a:solidFill>
                        <a:effectLst/>
                        <a:latin typeface="+mn-lt"/>
                        <a:ea typeface="+mn-ea"/>
                        <a:cs typeface="+mn-cs"/>
                      </a:endParaRP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3" name="Group 142"/>
          <p:cNvGraphicFramePr>
            <a:graphicFrameLocks noGrp="1"/>
          </p:cNvGraphicFramePr>
          <p:nvPr>
            <p:extLst>
              <p:ext uri="{D42A27DB-BD31-4B8C-83A1-F6EECF244321}">
                <p14:modId xmlns:p14="http://schemas.microsoft.com/office/powerpoint/2010/main" val="479871613"/>
              </p:ext>
            </p:extLst>
          </p:nvPr>
        </p:nvGraphicFramePr>
        <p:xfrm>
          <a:off x="288132" y="5675084"/>
          <a:ext cx="8567736" cy="819102"/>
        </p:xfrm>
        <a:graphic>
          <a:graphicData uri="http://schemas.openxmlformats.org/drawingml/2006/table">
            <a:tbl>
              <a:tblPr>
                <a:tableStyleId>{69CF1AB2-1976-4502-BF36-3FF5EA218861}</a:tableStyleId>
              </a:tblPr>
              <a:tblGrid>
                <a:gridCol w="849552"/>
                <a:gridCol w="658649"/>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Mosaic</a:t>
                      </a:r>
                      <a:endParaRPr kumimoji="0" lang="es-ES" sz="1400" b="1" u="none" strike="noStrike" kern="1200" cap="none" normalizeH="0" baseline="0" noProof="0" dirty="0" smtClean="0">
                        <a:ln>
                          <a:noFill/>
                        </a:ln>
                        <a:solidFill>
                          <a:schemeClr val="tx1"/>
                        </a:solidFill>
                        <a:effectLst/>
                        <a:latin typeface="+mn-lt"/>
                        <a:ea typeface="+mn-ea"/>
                        <a:cs typeface="+mn-cs"/>
                      </a:endParaRP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55" name="TextBox 54"/>
          <p:cNvSpPr txBox="1"/>
          <p:nvPr/>
        </p:nvSpPr>
        <p:spPr>
          <a:xfrm>
            <a:off x="3243428" y="3134418"/>
            <a:ext cx="639803" cy="461665"/>
          </a:xfrm>
          <a:prstGeom prst="rect">
            <a:avLst/>
          </a:prstGeom>
          <a:noFill/>
        </p:spPr>
        <p:txBody>
          <a:bodyPr wrap="square">
            <a:spAutoFit/>
          </a:bodyPr>
          <a:lstStyle/>
          <a:p>
            <a:pPr algn="ctr">
              <a:defRPr/>
            </a:pPr>
            <a:r>
              <a:rPr lang="en-GB" smtClean="0">
                <a:solidFill>
                  <a:srgbClr val="FF0000"/>
                </a:solidFill>
                <a:latin typeface="+mn-lt"/>
              </a:rPr>
              <a:t>N</a:t>
            </a:r>
            <a:endParaRPr lang="en-GB" dirty="0">
              <a:solidFill>
                <a:srgbClr val="FF0000"/>
              </a:solidFill>
              <a:latin typeface="+mn-lt"/>
            </a:endParaRPr>
          </a:p>
        </p:txBody>
      </p:sp>
      <p:sp>
        <p:nvSpPr>
          <p:cNvPr id="62" name="TextBox 61"/>
          <p:cNvSpPr txBox="1"/>
          <p:nvPr/>
        </p:nvSpPr>
        <p:spPr>
          <a:xfrm>
            <a:off x="7566632" y="4068722"/>
            <a:ext cx="460375" cy="461963"/>
          </a:xfrm>
          <a:prstGeom prst="rect">
            <a:avLst/>
          </a:prstGeom>
          <a:noFill/>
        </p:spPr>
        <p:txBody>
          <a:bodyPr>
            <a:spAutoFit/>
          </a:bodyPr>
          <a:lstStyle/>
          <a:p>
            <a:pPr algn="ctr">
              <a:defRPr/>
            </a:pPr>
            <a:r>
              <a:rPr lang="en-GB" dirty="0">
                <a:latin typeface="+mn-lt"/>
              </a:rPr>
              <a:t>N</a:t>
            </a:r>
          </a:p>
        </p:txBody>
      </p:sp>
      <p:sp>
        <p:nvSpPr>
          <p:cNvPr id="64" name="TextBox 63"/>
          <p:cNvSpPr txBox="1"/>
          <p:nvPr/>
        </p:nvSpPr>
        <p:spPr>
          <a:xfrm>
            <a:off x="7566632" y="3134567"/>
            <a:ext cx="567965" cy="461665"/>
          </a:xfrm>
          <a:prstGeom prst="rect">
            <a:avLst/>
          </a:prstGeom>
          <a:noFill/>
        </p:spPr>
        <p:txBody>
          <a:bodyPr wrap="square">
            <a:spAutoFit/>
          </a:bodyPr>
          <a:lstStyle/>
          <a:p>
            <a:pPr algn="ctr">
              <a:defRPr/>
            </a:pPr>
            <a:r>
              <a:rPr lang="en-GB" smtClean="0">
                <a:solidFill>
                  <a:srgbClr val="FF0000"/>
                </a:solidFill>
                <a:latin typeface="+mn-lt"/>
              </a:rPr>
              <a:t>Y</a:t>
            </a:r>
            <a:endParaRPr lang="en-GB" dirty="0">
              <a:latin typeface="+mn-lt"/>
            </a:endParaRPr>
          </a:p>
        </p:txBody>
      </p:sp>
      <p:sp>
        <p:nvSpPr>
          <p:cNvPr id="70" name="TextBox 69"/>
          <p:cNvSpPr txBox="1"/>
          <p:nvPr/>
        </p:nvSpPr>
        <p:spPr>
          <a:xfrm>
            <a:off x="6810209" y="4068722"/>
            <a:ext cx="460375" cy="461963"/>
          </a:xfrm>
          <a:prstGeom prst="rect">
            <a:avLst/>
          </a:prstGeom>
          <a:noFill/>
        </p:spPr>
        <p:txBody>
          <a:bodyPr>
            <a:spAutoFit/>
          </a:bodyPr>
          <a:lstStyle/>
          <a:p>
            <a:pPr algn="ctr">
              <a:defRPr/>
            </a:pPr>
            <a:r>
              <a:rPr lang="en-GB" dirty="0">
                <a:latin typeface="+mn-lt"/>
              </a:rPr>
              <a:t>N</a:t>
            </a:r>
          </a:p>
        </p:txBody>
      </p:sp>
      <p:sp>
        <p:nvSpPr>
          <p:cNvPr id="71" name="TextBox 70"/>
          <p:cNvSpPr txBox="1"/>
          <p:nvPr/>
        </p:nvSpPr>
        <p:spPr>
          <a:xfrm>
            <a:off x="5439977" y="4068722"/>
            <a:ext cx="334726" cy="461963"/>
          </a:xfrm>
          <a:prstGeom prst="rect">
            <a:avLst/>
          </a:prstGeom>
          <a:noFill/>
        </p:spPr>
        <p:txBody>
          <a:bodyPr wrap="square">
            <a:spAutoFit/>
          </a:bodyPr>
          <a:lstStyle/>
          <a:p>
            <a:pPr algn="ctr">
              <a:defRPr/>
            </a:pPr>
            <a:r>
              <a:rPr lang="en-GB" dirty="0">
                <a:latin typeface="+mn-lt"/>
              </a:rPr>
              <a:t>N</a:t>
            </a:r>
          </a:p>
        </p:txBody>
      </p:sp>
      <p:sp>
        <p:nvSpPr>
          <p:cNvPr id="72" name="TextBox 71"/>
          <p:cNvSpPr txBox="1"/>
          <p:nvPr/>
        </p:nvSpPr>
        <p:spPr>
          <a:xfrm>
            <a:off x="3313583" y="4068722"/>
            <a:ext cx="320065" cy="461963"/>
          </a:xfrm>
          <a:prstGeom prst="rect">
            <a:avLst/>
          </a:prstGeom>
          <a:noFill/>
        </p:spPr>
        <p:txBody>
          <a:bodyPr wrap="square">
            <a:spAutoFit/>
          </a:bodyPr>
          <a:lstStyle/>
          <a:p>
            <a:pPr algn="ctr">
              <a:defRPr/>
            </a:pPr>
            <a:r>
              <a:rPr lang="en-GB" dirty="0">
                <a:latin typeface="+mn-lt"/>
              </a:rPr>
              <a:t>N</a:t>
            </a:r>
          </a:p>
        </p:txBody>
      </p:sp>
      <p:sp>
        <p:nvSpPr>
          <p:cNvPr id="73" name="TextBox 72"/>
          <p:cNvSpPr txBox="1"/>
          <p:nvPr/>
        </p:nvSpPr>
        <p:spPr>
          <a:xfrm>
            <a:off x="1846094" y="4068722"/>
            <a:ext cx="460375" cy="461963"/>
          </a:xfrm>
          <a:prstGeom prst="rect">
            <a:avLst/>
          </a:prstGeom>
          <a:noFill/>
        </p:spPr>
        <p:txBody>
          <a:bodyPr>
            <a:spAutoFit/>
          </a:bodyPr>
          <a:lstStyle/>
          <a:p>
            <a:pPr algn="ctr">
              <a:defRPr/>
            </a:pPr>
            <a:r>
              <a:rPr lang="en-GB" dirty="0">
                <a:latin typeface="+mn-lt"/>
              </a:rPr>
              <a:t>N</a:t>
            </a:r>
          </a:p>
        </p:txBody>
      </p:sp>
      <p:sp>
        <p:nvSpPr>
          <p:cNvPr id="74" name="TextBox 73"/>
          <p:cNvSpPr txBox="1"/>
          <p:nvPr/>
        </p:nvSpPr>
        <p:spPr>
          <a:xfrm>
            <a:off x="2597641" y="4068722"/>
            <a:ext cx="422809" cy="461963"/>
          </a:xfrm>
          <a:prstGeom prst="rect">
            <a:avLst/>
          </a:prstGeom>
          <a:noFill/>
        </p:spPr>
        <p:txBody>
          <a:bodyPr wrap="square">
            <a:spAutoFit/>
          </a:bodyPr>
          <a:lstStyle/>
          <a:p>
            <a:pPr algn="ctr">
              <a:defRPr/>
            </a:pPr>
            <a:r>
              <a:rPr lang="en-GB" dirty="0">
                <a:latin typeface="+mn-lt"/>
              </a:rPr>
              <a:t>N</a:t>
            </a:r>
          </a:p>
        </p:txBody>
      </p:sp>
      <p:sp>
        <p:nvSpPr>
          <p:cNvPr id="75" name="TextBox 74"/>
          <p:cNvSpPr txBox="1"/>
          <p:nvPr/>
        </p:nvSpPr>
        <p:spPr>
          <a:xfrm>
            <a:off x="4685934" y="4068722"/>
            <a:ext cx="410080" cy="461963"/>
          </a:xfrm>
          <a:prstGeom prst="rect">
            <a:avLst/>
          </a:prstGeom>
          <a:noFill/>
        </p:spPr>
        <p:txBody>
          <a:bodyPr wrap="square">
            <a:spAutoFit/>
          </a:bodyPr>
          <a:lstStyle/>
          <a:p>
            <a:pPr algn="ctr">
              <a:defRPr/>
            </a:pPr>
            <a:r>
              <a:rPr lang="en-GB" dirty="0">
                <a:latin typeface="+mn-lt"/>
              </a:rPr>
              <a:t>N</a:t>
            </a:r>
          </a:p>
        </p:txBody>
      </p:sp>
      <p:sp>
        <p:nvSpPr>
          <p:cNvPr id="76" name="TextBox 75"/>
          <p:cNvSpPr txBox="1"/>
          <p:nvPr/>
        </p:nvSpPr>
        <p:spPr>
          <a:xfrm>
            <a:off x="7566632" y="4973913"/>
            <a:ext cx="460375" cy="461963"/>
          </a:xfrm>
          <a:prstGeom prst="rect">
            <a:avLst/>
          </a:prstGeom>
          <a:noFill/>
        </p:spPr>
        <p:txBody>
          <a:bodyPr>
            <a:spAutoFit/>
          </a:bodyPr>
          <a:lstStyle/>
          <a:p>
            <a:pPr algn="ctr">
              <a:defRPr/>
            </a:pPr>
            <a:r>
              <a:rPr lang="en-GB" dirty="0">
                <a:latin typeface="+mn-lt"/>
              </a:rPr>
              <a:t>N</a:t>
            </a:r>
          </a:p>
        </p:txBody>
      </p:sp>
      <p:sp>
        <p:nvSpPr>
          <p:cNvPr id="77" name="TextBox 76"/>
          <p:cNvSpPr txBox="1"/>
          <p:nvPr/>
        </p:nvSpPr>
        <p:spPr>
          <a:xfrm>
            <a:off x="1375919" y="4974062"/>
            <a:ext cx="204788" cy="461665"/>
          </a:xfrm>
          <a:prstGeom prst="rect">
            <a:avLst/>
          </a:prstGeom>
          <a:noFill/>
        </p:spPr>
        <p:txBody>
          <a:bodyPr wrap="square">
            <a:spAutoFit/>
          </a:bodyPr>
          <a:lstStyle/>
          <a:p>
            <a:pPr algn="ctr">
              <a:defRPr/>
            </a:pPr>
            <a:r>
              <a:rPr lang="en-GB" dirty="0">
                <a:latin typeface="+mn-lt"/>
              </a:rPr>
              <a:t>Y</a:t>
            </a:r>
          </a:p>
        </p:txBody>
      </p:sp>
      <p:sp>
        <p:nvSpPr>
          <p:cNvPr id="78" name="TextBox 77"/>
          <p:cNvSpPr txBox="1"/>
          <p:nvPr/>
        </p:nvSpPr>
        <p:spPr>
          <a:xfrm>
            <a:off x="2706651" y="4974062"/>
            <a:ext cx="204788" cy="461665"/>
          </a:xfrm>
          <a:prstGeom prst="rect">
            <a:avLst/>
          </a:prstGeom>
          <a:noFill/>
        </p:spPr>
        <p:txBody>
          <a:bodyPr wrap="square">
            <a:spAutoFit/>
          </a:bodyPr>
          <a:lstStyle/>
          <a:p>
            <a:pPr algn="ctr">
              <a:defRPr/>
            </a:pPr>
            <a:r>
              <a:rPr lang="en-GB" dirty="0">
                <a:latin typeface="+mn-lt"/>
              </a:rPr>
              <a:t>Y</a:t>
            </a:r>
          </a:p>
        </p:txBody>
      </p:sp>
      <p:sp>
        <p:nvSpPr>
          <p:cNvPr id="80" name="TextBox 79"/>
          <p:cNvSpPr txBox="1"/>
          <p:nvPr/>
        </p:nvSpPr>
        <p:spPr>
          <a:xfrm>
            <a:off x="8367369" y="497406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81" name="TextBox 80"/>
          <p:cNvSpPr txBox="1"/>
          <p:nvPr/>
        </p:nvSpPr>
        <p:spPr>
          <a:xfrm>
            <a:off x="6810209" y="4973913"/>
            <a:ext cx="460375" cy="461963"/>
          </a:xfrm>
          <a:prstGeom prst="rect">
            <a:avLst/>
          </a:prstGeom>
          <a:noFill/>
        </p:spPr>
        <p:txBody>
          <a:bodyPr>
            <a:spAutoFit/>
          </a:bodyPr>
          <a:lstStyle/>
          <a:p>
            <a:pPr algn="ctr">
              <a:defRPr/>
            </a:pPr>
            <a:r>
              <a:rPr lang="en-GB" dirty="0">
                <a:latin typeface="+mn-lt"/>
              </a:rPr>
              <a:t>N</a:t>
            </a:r>
          </a:p>
        </p:txBody>
      </p:sp>
      <p:sp>
        <p:nvSpPr>
          <p:cNvPr id="82" name="TextBox 81"/>
          <p:cNvSpPr txBox="1"/>
          <p:nvPr/>
        </p:nvSpPr>
        <p:spPr>
          <a:xfrm>
            <a:off x="5439977" y="4973913"/>
            <a:ext cx="334726" cy="461963"/>
          </a:xfrm>
          <a:prstGeom prst="rect">
            <a:avLst/>
          </a:prstGeom>
          <a:noFill/>
        </p:spPr>
        <p:txBody>
          <a:bodyPr wrap="square">
            <a:spAutoFit/>
          </a:bodyPr>
          <a:lstStyle/>
          <a:p>
            <a:pPr algn="ctr">
              <a:defRPr/>
            </a:pPr>
            <a:r>
              <a:rPr lang="en-GB" dirty="0">
                <a:latin typeface="+mn-lt"/>
              </a:rPr>
              <a:t>N</a:t>
            </a:r>
          </a:p>
        </p:txBody>
      </p:sp>
      <p:sp>
        <p:nvSpPr>
          <p:cNvPr id="83" name="TextBox 82"/>
          <p:cNvSpPr txBox="1"/>
          <p:nvPr/>
        </p:nvSpPr>
        <p:spPr>
          <a:xfrm>
            <a:off x="3313583" y="4973913"/>
            <a:ext cx="320065" cy="461963"/>
          </a:xfrm>
          <a:prstGeom prst="rect">
            <a:avLst/>
          </a:prstGeom>
          <a:noFill/>
        </p:spPr>
        <p:txBody>
          <a:bodyPr wrap="square">
            <a:spAutoFit/>
          </a:bodyPr>
          <a:lstStyle/>
          <a:p>
            <a:pPr algn="ctr">
              <a:defRPr/>
            </a:pPr>
            <a:r>
              <a:rPr lang="en-GB" dirty="0">
                <a:latin typeface="+mn-lt"/>
              </a:rPr>
              <a:t>N</a:t>
            </a:r>
          </a:p>
        </p:txBody>
      </p:sp>
      <p:sp>
        <p:nvSpPr>
          <p:cNvPr id="84" name="TextBox 83"/>
          <p:cNvSpPr txBox="1"/>
          <p:nvPr/>
        </p:nvSpPr>
        <p:spPr>
          <a:xfrm>
            <a:off x="1846094" y="4973913"/>
            <a:ext cx="460375" cy="461963"/>
          </a:xfrm>
          <a:prstGeom prst="rect">
            <a:avLst/>
          </a:prstGeom>
          <a:noFill/>
        </p:spPr>
        <p:txBody>
          <a:bodyPr>
            <a:spAutoFit/>
          </a:bodyPr>
          <a:lstStyle/>
          <a:p>
            <a:pPr algn="ctr">
              <a:defRPr/>
            </a:pPr>
            <a:r>
              <a:rPr lang="en-GB" dirty="0">
                <a:latin typeface="+mn-lt"/>
              </a:rPr>
              <a:t>N</a:t>
            </a:r>
          </a:p>
        </p:txBody>
      </p:sp>
      <p:sp>
        <p:nvSpPr>
          <p:cNvPr id="85" name="TextBox 84"/>
          <p:cNvSpPr txBox="1"/>
          <p:nvPr/>
        </p:nvSpPr>
        <p:spPr>
          <a:xfrm>
            <a:off x="3988306" y="4973913"/>
            <a:ext cx="422809" cy="461963"/>
          </a:xfrm>
          <a:prstGeom prst="rect">
            <a:avLst/>
          </a:prstGeom>
          <a:noFill/>
        </p:spPr>
        <p:txBody>
          <a:bodyPr wrap="square">
            <a:spAutoFit/>
          </a:bodyPr>
          <a:lstStyle/>
          <a:p>
            <a:pPr algn="ctr">
              <a:defRPr/>
            </a:pPr>
            <a:r>
              <a:rPr lang="en-GB" dirty="0">
                <a:latin typeface="+mn-lt"/>
              </a:rPr>
              <a:t>N</a:t>
            </a:r>
          </a:p>
        </p:txBody>
      </p:sp>
      <p:sp>
        <p:nvSpPr>
          <p:cNvPr id="86" name="TextBox 85"/>
          <p:cNvSpPr txBox="1"/>
          <p:nvPr/>
        </p:nvSpPr>
        <p:spPr>
          <a:xfrm>
            <a:off x="4685934" y="4973913"/>
            <a:ext cx="410080" cy="461963"/>
          </a:xfrm>
          <a:prstGeom prst="rect">
            <a:avLst/>
          </a:prstGeom>
          <a:noFill/>
        </p:spPr>
        <p:txBody>
          <a:bodyPr wrap="square">
            <a:spAutoFit/>
          </a:bodyPr>
          <a:lstStyle/>
          <a:p>
            <a:pPr algn="ctr">
              <a:defRPr/>
            </a:pPr>
            <a:r>
              <a:rPr lang="en-GB" dirty="0">
                <a:latin typeface="+mn-lt"/>
              </a:rPr>
              <a:t>N</a:t>
            </a:r>
          </a:p>
        </p:txBody>
      </p:sp>
      <p:sp>
        <p:nvSpPr>
          <p:cNvPr id="87" name="TextBox 86"/>
          <p:cNvSpPr txBox="1"/>
          <p:nvPr/>
        </p:nvSpPr>
        <p:spPr>
          <a:xfrm>
            <a:off x="6122092" y="4973913"/>
            <a:ext cx="460375" cy="461963"/>
          </a:xfrm>
          <a:prstGeom prst="rect">
            <a:avLst/>
          </a:prstGeom>
          <a:noFill/>
        </p:spPr>
        <p:txBody>
          <a:bodyPr>
            <a:spAutoFit/>
          </a:bodyPr>
          <a:lstStyle/>
          <a:p>
            <a:pPr algn="ctr">
              <a:defRPr/>
            </a:pPr>
            <a:r>
              <a:rPr lang="en-GB" dirty="0">
                <a:latin typeface="+mn-lt"/>
              </a:rPr>
              <a:t>N</a:t>
            </a:r>
          </a:p>
        </p:txBody>
      </p:sp>
      <p:sp>
        <p:nvSpPr>
          <p:cNvPr id="88" name="TextBox 87"/>
          <p:cNvSpPr txBox="1"/>
          <p:nvPr/>
        </p:nvSpPr>
        <p:spPr>
          <a:xfrm>
            <a:off x="7566632"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0" name="TextBox 89"/>
          <p:cNvSpPr txBox="1"/>
          <p:nvPr/>
        </p:nvSpPr>
        <p:spPr>
          <a:xfrm>
            <a:off x="3371221" y="5839132"/>
            <a:ext cx="204788" cy="461665"/>
          </a:xfrm>
          <a:prstGeom prst="rect">
            <a:avLst/>
          </a:prstGeom>
          <a:noFill/>
        </p:spPr>
        <p:txBody>
          <a:bodyPr wrap="square">
            <a:spAutoFit/>
          </a:bodyPr>
          <a:lstStyle/>
          <a:p>
            <a:pPr algn="ctr">
              <a:defRPr/>
            </a:pPr>
            <a:r>
              <a:rPr lang="en-GB" dirty="0">
                <a:latin typeface="+mn-lt"/>
              </a:rPr>
              <a:t>Y</a:t>
            </a:r>
          </a:p>
        </p:txBody>
      </p:sp>
      <p:sp>
        <p:nvSpPr>
          <p:cNvPr id="91" name="TextBox 90"/>
          <p:cNvSpPr txBox="1"/>
          <p:nvPr/>
        </p:nvSpPr>
        <p:spPr>
          <a:xfrm>
            <a:off x="6249885" y="5839132"/>
            <a:ext cx="204788" cy="461665"/>
          </a:xfrm>
          <a:prstGeom prst="rect">
            <a:avLst/>
          </a:prstGeom>
          <a:noFill/>
        </p:spPr>
        <p:txBody>
          <a:bodyPr wrap="square">
            <a:spAutoFit/>
          </a:bodyPr>
          <a:lstStyle/>
          <a:p>
            <a:pPr algn="ctr">
              <a:defRPr/>
            </a:pPr>
            <a:r>
              <a:rPr lang="en-GB" dirty="0">
                <a:latin typeface="+mn-lt"/>
              </a:rPr>
              <a:t>Y</a:t>
            </a:r>
          </a:p>
        </p:txBody>
      </p:sp>
      <p:sp>
        <p:nvSpPr>
          <p:cNvPr id="92" name="TextBox 91"/>
          <p:cNvSpPr txBox="1"/>
          <p:nvPr/>
        </p:nvSpPr>
        <p:spPr>
          <a:xfrm>
            <a:off x="8367369" y="583913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93" name="TextBox 92"/>
          <p:cNvSpPr txBox="1"/>
          <p:nvPr/>
        </p:nvSpPr>
        <p:spPr>
          <a:xfrm>
            <a:off x="6810209" y="5838983"/>
            <a:ext cx="460375" cy="461963"/>
          </a:xfrm>
          <a:prstGeom prst="rect">
            <a:avLst/>
          </a:prstGeom>
          <a:noFill/>
        </p:spPr>
        <p:txBody>
          <a:bodyPr>
            <a:spAutoFit/>
          </a:bodyPr>
          <a:lstStyle/>
          <a:p>
            <a:pPr algn="ctr">
              <a:defRPr/>
            </a:pPr>
            <a:r>
              <a:rPr lang="en-GB" dirty="0">
                <a:latin typeface="+mn-lt"/>
              </a:rPr>
              <a:t>N</a:t>
            </a:r>
          </a:p>
        </p:txBody>
      </p:sp>
      <p:sp>
        <p:nvSpPr>
          <p:cNvPr id="94" name="TextBox 93"/>
          <p:cNvSpPr txBox="1"/>
          <p:nvPr/>
        </p:nvSpPr>
        <p:spPr>
          <a:xfrm>
            <a:off x="5439977" y="5838983"/>
            <a:ext cx="334726" cy="461963"/>
          </a:xfrm>
          <a:prstGeom prst="rect">
            <a:avLst/>
          </a:prstGeom>
          <a:noFill/>
        </p:spPr>
        <p:txBody>
          <a:bodyPr wrap="square">
            <a:spAutoFit/>
          </a:bodyPr>
          <a:lstStyle/>
          <a:p>
            <a:pPr algn="ctr">
              <a:defRPr/>
            </a:pPr>
            <a:r>
              <a:rPr lang="en-GB" dirty="0">
                <a:latin typeface="+mn-lt"/>
              </a:rPr>
              <a:t>Y</a:t>
            </a:r>
          </a:p>
        </p:txBody>
      </p:sp>
      <p:sp>
        <p:nvSpPr>
          <p:cNvPr id="95" name="TextBox 94"/>
          <p:cNvSpPr txBox="1"/>
          <p:nvPr/>
        </p:nvSpPr>
        <p:spPr>
          <a:xfrm>
            <a:off x="4039678" y="5838983"/>
            <a:ext cx="320065" cy="461963"/>
          </a:xfrm>
          <a:prstGeom prst="rect">
            <a:avLst/>
          </a:prstGeom>
          <a:noFill/>
        </p:spPr>
        <p:txBody>
          <a:bodyPr wrap="square">
            <a:spAutoFit/>
          </a:bodyPr>
          <a:lstStyle/>
          <a:p>
            <a:pPr algn="ctr">
              <a:defRPr/>
            </a:pPr>
            <a:r>
              <a:rPr lang="en-GB" dirty="0">
                <a:latin typeface="+mn-lt"/>
              </a:rPr>
              <a:t>N</a:t>
            </a:r>
          </a:p>
        </p:txBody>
      </p:sp>
      <p:sp>
        <p:nvSpPr>
          <p:cNvPr id="96" name="TextBox 95"/>
          <p:cNvSpPr txBox="1"/>
          <p:nvPr/>
        </p:nvSpPr>
        <p:spPr>
          <a:xfrm>
            <a:off x="1846094" y="5838983"/>
            <a:ext cx="460375" cy="461963"/>
          </a:xfrm>
          <a:prstGeom prst="rect">
            <a:avLst/>
          </a:prstGeom>
          <a:noFill/>
        </p:spPr>
        <p:txBody>
          <a:bodyPr>
            <a:spAutoFit/>
          </a:bodyPr>
          <a:lstStyle/>
          <a:p>
            <a:pPr algn="ctr">
              <a:defRPr/>
            </a:pPr>
            <a:r>
              <a:rPr lang="en-GB" dirty="0">
                <a:latin typeface="+mn-lt"/>
              </a:rPr>
              <a:t>N</a:t>
            </a:r>
          </a:p>
        </p:txBody>
      </p:sp>
      <p:sp>
        <p:nvSpPr>
          <p:cNvPr id="97" name="TextBox 96"/>
          <p:cNvSpPr txBox="1"/>
          <p:nvPr/>
        </p:nvSpPr>
        <p:spPr>
          <a:xfrm>
            <a:off x="2597641" y="5838983"/>
            <a:ext cx="422809" cy="461963"/>
          </a:xfrm>
          <a:prstGeom prst="rect">
            <a:avLst/>
          </a:prstGeom>
          <a:noFill/>
        </p:spPr>
        <p:txBody>
          <a:bodyPr wrap="square">
            <a:spAutoFit/>
          </a:bodyPr>
          <a:lstStyle/>
          <a:p>
            <a:pPr algn="ctr">
              <a:defRPr/>
            </a:pPr>
            <a:r>
              <a:rPr lang="en-GB" dirty="0">
                <a:latin typeface="+mn-lt"/>
              </a:rPr>
              <a:t>N</a:t>
            </a:r>
          </a:p>
        </p:txBody>
      </p:sp>
      <p:sp>
        <p:nvSpPr>
          <p:cNvPr id="98" name="TextBox 97"/>
          <p:cNvSpPr txBox="1"/>
          <p:nvPr/>
        </p:nvSpPr>
        <p:spPr>
          <a:xfrm>
            <a:off x="4685934" y="5838983"/>
            <a:ext cx="410080" cy="461963"/>
          </a:xfrm>
          <a:prstGeom prst="rect">
            <a:avLst/>
          </a:prstGeom>
          <a:noFill/>
        </p:spPr>
        <p:txBody>
          <a:bodyPr wrap="square">
            <a:spAutoFit/>
          </a:bodyPr>
          <a:lstStyle/>
          <a:p>
            <a:pPr algn="ctr">
              <a:defRPr/>
            </a:pPr>
            <a:r>
              <a:rPr lang="en-GB" dirty="0">
                <a:latin typeface="+mn-lt"/>
              </a:rPr>
              <a:t>N</a:t>
            </a:r>
          </a:p>
        </p:txBody>
      </p:sp>
      <p:sp>
        <p:nvSpPr>
          <p:cNvPr id="99" name="TextBox 98"/>
          <p:cNvSpPr txBox="1"/>
          <p:nvPr/>
        </p:nvSpPr>
        <p:spPr>
          <a:xfrm>
            <a:off x="1248126" y="5838983"/>
            <a:ext cx="460375" cy="461963"/>
          </a:xfrm>
          <a:prstGeom prst="rect">
            <a:avLst/>
          </a:prstGeom>
          <a:noFill/>
        </p:spPr>
        <p:txBody>
          <a:bodyPr>
            <a:spAutoFit/>
          </a:bodyPr>
          <a:lstStyle/>
          <a:p>
            <a:pPr algn="ctr">
              <a:defRPr/>
            </a:pPr>
            <a:r>
              <a:rPr lang="en-GB" dirty="0">
                <a:latin typeface="+mn-lt"/>
              </a:rPr>
              <a:t>N</a:t>
            </a:r>
          </a:p>
        </p:txBody>
      </p:sp>
      <p:sp>
        <p:nvSpPr>
          <p:cNvPr id="100" name="TextBox 9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7" name="TextBox 6"/>
          <p:cNvSpPr txBox="1"/>
          <p:nvPr/>
        </p:nvSpPr>
        <p:spPr>
          <a:xfrm>
            <a:off x="1299719" y="2130417"/>
            <a:ext cx="357188" cy="461963"/>
          </a:xfrm>
          <a:prstGeom prst="rect">
            <a:avLst/>
          </a:prstGeom>
          <a:noFill/>
        </p:spPr>
        <p:txBody>
          <a:bodyPr>
            <a:spAutoFit/>
          </a:bodyPr>
          <a:lstStyle/>
          <a:p>
            <a:pPr algn="ctr">
              <a:defRPr/>
            </a:pPr>
            <a:r>
              <a:rPr lang="en-GB" dirty="0">
                <a:latin typeface="+mn-lt"/>
              </a:rPr>
              <a:t>Y</a:t>
            </a:r>
          </a:p>
        </p:txBody>
      </p:sp>
      <p:sp>
        <p:nvSpPr>
          <p:cNvPr id="8" name="TextBox 7"/>
          <p:cNvSpPr txBox="1"/>
          <p:nvPr/>
        </p:nvSpPr>
        <p:spPr>
          <a:xfrm>
            <a:off x="2628864" y="2130417"/>
            <a:ext cx="360362" cy="461963"/>
          </a:xfrm>
          <a:prstGeom prst="rect">
            <a:avLst/>
          </a:prstGeom>
          <a:noFill/>
        </p:spPr>
        <p:txBody>
          <a:bodyPr>
            <a:spAutoFit/>
          </a:bodyPr>
          <a:lstStyle/>
          <a:p>
            <a:pPr algn="ctr">
              <a:defRPr/>
            </a:pPr>
            <a:r>
              <a:rPr lang="en-GB" dirty="0">
                <a:latin typeface="+mn-lt"/>
              </a:rPr>
              <a:t>Y</a:t>
            </a:r>
          </a:p>
        </p:txBody>
      </p:sp>
      <p:sp>
        <p:nvSpPr>
          <p:cNvPr id="10" name="TextBox 9"/>
          <p:cNvSpPr txBox="1"/>
          <p:nvPr/>
        </p:nvSpPr>
        <p:spPr>
          <a:xfrm>
            <a:off x="4672693" y="2130417"/>
            <a:ext cx="436562" cy="461963"/>
          </a:xfrm>
          <a:prstGeom prst="rect">
            <a:avLst/>
          </a:prstGeom>
          <a:noFill/>
        </p:spPr>
        <p:txBody>
          <a:bodyPr>
            <a:spAutoFit/>
          </a:bodyPr>
          <a:lstStyle/>
          <a:p>
            <a:pPr algn="ctr">
              <a:defRPr/>
            </a:pPr>
            <a:r>
              <a:rPr lang="en-GB" dirty="0">
                <a:latin typeface="+mn-lt"/>
              </a:rPr>
              <a:t>Y</a:t>
            </a:r>
          </a:p>
        </p:txBody>
      </p:sp>
      <p:sp>
        <p:nvSpPr>
          <p:cNvPr id="12" name="TextBox 11"/>
          <p:cNvSpPr txBox="1">
            <a:spLocks noChangeArrowheads="1"/>
          </p:cNvSpPr>
          <p:nvPr/>
        </p:nvSpPr>
        <p:spPr bwMode="auto">
          <a:xfrm>
            <a:off x="5405728" y="2130417"/>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Y</a:t>
            </a:r>
          </a:p>
        </p:txBody>
      </p:sp>
      <p:sp>
        <p:nvSpPr>
          <p:cNvPr id="24" name="TextBox 23"/>
          <p:cNvSpPr txBox="1">
            <a:spLocks noChangeArrowheads="1"/>
          </p:cNvSpPr>
          <p:nvPr/>
        </p:nvSpPr>
        <p:spPr bwMode="auto">
          <a:xfrm>
            <a:off x="8289582" y="2130417"/>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Y</a:t>
            </a:r>
          </a:p>
        </p:txBody>
      </p:sp>
      <p:sp>
        <p:nvSpPr>
          <p:cNvPr id="35" name="TextBox 34"/>
          <p:cNvSpPr txBox="1"/>
          <p:nvPr/>
        </p:nvSpPr>
        <p:spPr>
          <a:xfrm>
            <a:off x="1896100" y="2130417"/>
            <a:ext cx="360362" cy="461963"/>
          </a:xfrm>
          <a:prstGeom prst="rect">
            <a:avLst/>
          </a:prstGeom>
          <a:noFill/>
        </p:spPr>
        <p:txBody>
          <a:bodyPr>
            <a:spAutoFit/>
          </a:bodyPr>
          <a:lstStyle/>
          <a:p>
            <a:pPr algn="ctr">
              <a:defRPr/>
            </a:pPr>
            <a:r>
              <a:rPr lang="en-GB" dirty="0">
                <a:latin typeface="+mn-lt"/>
              </a:rPr>
              <a:t>Y</a:t>
            </a:r>
          </a:p>
        </p:txBody>
      </p:sp>
      <p:sp>
        <p:nvSpPr>
          <p:cNvPr id="23649" name="TextBox 24"/>
          <p:cNvSpPr txBox="1">
            <a:spLocks noChangeArrowheads="1"/>
          </p:cNvSpPr>
          <p:nvPr/>
        </p:nvSpPr>
        <p:spPr bwMode="auto">
          <a:xfrm>
            <a:off x="6823703" y="2130417"/>
            <a:ext cx="43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23650" name="TextBox 26"/>
          <p:cNvSpPr txBox="1">
            <a:spLocks noChangeArrowheads="1"/>
          </p:cNvSpPr>
          <p:nvPr/>
        </p:nvSpPr>
        <p:spPr bwMode="auto">
          <a:xfrm>
            <a:off x="6105423" y="2130417"/>
            <a:ext cx="49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23657" name="TextBox 42"/>
          <p:cNvSpPr txBox="1">
            <a:spLocks noChangeArrowheads="1"/>
          </p:cNvSpPr>
          <p:nvPr/>
        </p:nvSpPr>
        <p:spPr bwMode="auto">
          <a:xfrm>
            <a:off x="7576157" y="2130417"/>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9" name="TextBox 8"/>
          <p:cNvSpPr txBox="1"/>
          <p:nvPr/>
        </p:nvSpPr>
        <p:spPr>
          <a:xfrm>
            <a:off x="3275178" y="2130417"/>
            <a:ext cx="608053" cy="461665"/>
          </a:xfrm>
          <a:prstGeom prst="rect">
            <a:avLst/>
          </a:prstGeom>
          <a:noFill/>
        </p:spPr>
        <p:txBody>
          <a:bodyPr wrap="square">
            <a:spAutoFit/>
          </a:bodyPr>
          <a:lstStyle/>
          <a:p>
            <a:pPr algn="ctr">
              <a:defRPr/>
            </a:pPr>
            <a:r>
              <a:rPr lang="en-GB" smtClean="0">
                <a:solidFill>
                  <a:srgbClr val="FF0000"/>
                </a:solidFill>
                <a:latin typeface="+mn-lt"/>
              </a:rPr>
              <a:t>N</a:t>
            </a:r>
            <a:endParaRPr lang="en-GB" dirty="0">
              <a:solidFill>
                <a:srgbClr val="FF0000"/>
              </a:solidFill>
              <a:latin typeface="+mn-lt"/>
            </a:endParaRPr>
          </a:p>
        </p:txBody>
      </p:sp>
      <p:sp>
        <p:nvSpPr>
          <p:cNvPr id="11" name="TextBox 10"/>
          <p:cNvSpPr txBox="1"/>
          <p:nvPr/>
        </p:nvSpPr>
        <p:spPr>
          <a:xfrm>
            <a:off x="3969523" y="2130417"/>
            <a:ext cx="578726" cy="461665"/>
          </a:xfrm>
          <a:prstGeom prst="rect">
            <a:avLst/>
          </a:prstGeom>
          <a:noFill/>
        </p:spPr>
        <p:txBody>
          <a:bodyPr wrap="square">
            <a:spAutoFit/>
          </a:bodyPr>
          <a:lstStyle/>
          <a:p>
            <a:pPr algn="ctr">
              <a:defRPr/>
            </a:pPr>
            <a:r>
              <a:rPr lang="en-GB" smtClean="0">
                <a:solidFill>
                  <a:srgbClr val="FF0000"/>
                </a:solidFill>
                <a:latin typeface="+mn-lt"/>
              </a:rPr>
              <a:t>N</a:t>
            </a:r>
            <a:endParaRPr lang="en-GB" dirty="0">
              <a:solidFill>
                <a:srgbClr val="FF0000"/>
              </a:solidFill>
              <a:latin typeface="+mn-lt"/>
            </a:endParaRPr>
          </a:p>
        </p:txBody>
      </p:sp>
      <p:sp>
        <p:nvSpPr>
          <p:cNvPr id="54" name="TextBox 53"/>
          <p:cNvSpPr txBox="1"/>
          <p:nvPr/>
        </p:nvSpPr>
        <p:spPr>
          <a:xfrm>
            <a:off x="1375919" y="3134567"/>
            <a:ext cx="204788" cy="461665"/>
          </a:xfrm>
          <a:prstGeom prst="rect">
            <a:avLst/>
          </a:prstGeom>
          <a:noFill/>
        </p:spPr>
        <p:txBody>
          <a:bodyPr wrap="square">
            <a:spAutoFit/>
          </a:bodyPr>
          <a:lstStyle/>
          <a:p>
            <a:pPr algn="ctr">
              <a:defRPr/>
            </a:pPr>
            <a:r>
              <a:rPr lang="en-GB" dirty="0">
                <a:latin typeface="+mn-lt"/>
              </a:rPr>
              <a:t>Y</a:t>
            </a:r>
          </a:p>
        </p:txBody>
      </p:sp>
      <p:sp>
        <p:nvSpPr>
          <p:cNvPr id="56" name="TextBox 55"/>
          <p:cNvSpPr txBox="1"/>
          <p:nvPr/>
        </p:nvSpPr>
        <p:spPr>
          <a:xfrm>
            <a:off x="1973887" y="3134567"/>
            <a:ext cx="204788" cy="461665"/>
          </a:xfrm>
          <a:prstGeom prst="rect">
            <a:avLst/>
          </a:prstGeom>
          <a:noFill/>
        </p:spPr>
        <p:txBody>
          <a:bodyPr wrap="square">
            <a:spAutoFit/>
          </a:bodyPr>
          <a:lstStyle/>
          <a:p>
            <a:pPr algn="ctr">
              <a:defRPr/>
            </a:pPr>
            <a:r>
              <a:rPr lang="en-GB" dirty="0">
                <a:latin typeface="+mn-lt"/>
              </a:rPr>
              <a:t>Y</a:t>
            </a:r>
          </a:p>
        </p:txBody>
      </p:sp>
      <p:sp>
        <p:nvSpPr>
          <p:cNvPr id="57" name="TextBox 56"/>
          <p:cNvSpPr txBox="1"/>
          <p:nvPr/>
        </p:nvSpPr>
        <p:spPr>
          <a:xfrm>
            <a:off x="2706651" y="3134567"/>
            <a:ext cx="204788" cy="461665"/>
          </a:xfrm>
          <a:prstGeom prst="rect">
            <a:avLst/>
          </a:prstGeom>
          <a:noFill/>
        </p:spPr>
        <p:txBody>
          <a:bodyPr wrap="square">
            <a:spAutoFit/>
          </a:bodyPr>
          <a:lstStyle/>
          <a:p>
            <a:pPr algn="ctr">
              <a:defRPr/>
            </a:pPr>
            <a:r>
              <a:rPr lang="en-GB" dirty="0">
                <a:latin typeface="+mn-lt"/>
              </a:rPr>
              <a:t>Y</a:t>
            </a:r>
          </a:p>
        </p:txBody>
      </p:sp>
      <p:sp>
        <p:nvSpPr>
          <p:cNvPr id="63" name="TextBox 62"/>
          <p:cNvSpPr txBox="1"/>
          <p:nvPr/>
        </p:nvSpPr>
        <p:spPr>
          <a:xfrm>
            <a:off x="5504946" y="3134567"/>
            <a:ext cx="204788" cy="461665"/>
          </a:xfrm>
          <a:prstGeom prst="rect">
            <a:avLst/>
          </a:prstGeom>
          <a:noFill/>
        </p:spPr>
        <p:txBody>
          <a:bodyPr wrap="square">
            <a:spAutoFit/>
          </a:bodyPr>
          <a:lstStyle/>
          <a:p>
            <a:pPr algn="ctr">
              <a:defRPr/>
            </a:pPr>
            <a:r>
              <a:rPr lang="en-GB" dirty="0">
                <a:latin typeface="+mn-lt"/>
              </a:rPr>
              <a:t>Y</a:t>
            </a:r>
          </a:p>
        </p:txBody>
      </p:sp>
      <p:sp>
        <p:nvSpPr>
          <p:cNvPr id="65" name="TextBox 64"/>
          <p:cNvSpPr txBox="1"/>
          <p:nvPr/>
        </p:nvSpPr>
        <p:spPr>
          <a:xfrm>
            <a:off x="8367369" y="3134567"/>
            <a:ext cx="204788" cy="461665"/>
          </a:xfrm>
          <a:prstGeom prst="rect">
            <a:avLst/>
          </a:prstGeom>
          <a:noFill/>
        </p:spPr>
        <p:txBody>
          <a:bodyPr wrap="square">
            <a:spAutoFit/>
          </a:bodyPr>
          <a:lstStyle/>
          <a:p>
            <a:pPr algn="ctr">
              <a:defRPr/>
            </a:pPr>
            <a:r>
              <a:rPr lang="en-GB" dirty="0">
                <a:latin typeface="+mn-lt"/>
              </a:rPr>
              <a:t>Y</a:t>
            </a:r>
          </a:p>
        </p:txBody>
      </p:sp>
      <p:sp>
        <p:nvSpPr>
          <p:cNvPr id="58" name="TextBox 57"/>
          <p:cNvSpPr txBox="1"/>
          <p:nvPr/>
        </p:nvSpPr>
        <p:spPr>
          <a:xfrm>
            <a:off x="3969523" y="3134418"/>
            <a:ext cx="460375" cy="461963"/>
          </a:xfrm>
          <a:prstGeom prst="rect">
            <a:avLst/>
          </a:prstGeom>
          <a:noFill/>
        </p:spPr>
        <p:txBody>
          <a:bodyPr>
            <a:spAutoFit/>
          </a:bodyPr>
          <a:lstStyle/>
          <a:p>
            <a:pPr algn="ctr">
              <a:defRPr/>
            </a:pPr>
            <a:r>
              <a:rPr lang="en-GB" dirty="0">
                <a:latin typeface="+mn-lt"/>
              </a:rPr>
              <a:t>N</a:t>
            </a:r>
          </a:p>
        </p:txBody>
      </p:sp>
      <p:sp>
        <p:nvSpPr>
          <p:cNvPr id="59" name="TextBox 58"/>
          <p:cNvSpPr txBox="1"/>
          <p:nvPr/>
        </p:nvSpPr>
        <p:spPr>
          <a:xfrm>
            <a:off x="4660787" y="3134418"/>
            <a:ext cx="460375" cy="461963"/>
          </a:xfrm>
          <a:prstGeom prst="rect">
            <a:avLst/>
          </a:prstGeom>
          <a:noFill/>
        </p:spPr>
        <p:txBody>
          <a:bodyPr>
            <a:spAutoFit/>
          </a:bodyPr>
          <a:lstStyle/>
          <a:p>
            <a:pPr algn="ctr">
              <a:defRPr/>
            </a:pPr>
            <a:r>
              <a:rPr lang="en-GB" dirty="0">
                <a:latin typeface="+mn-lt"/>
              </a:rPr>
              <a:t>N</a:t>
            </a:r>
          </a:p>
        </p:txBody>
      </p:sp>
      <p:sp>
        <p:nvSpPr>
          <p:cNvPr id="60" name="TextBox 59"/>
          <p:cNvSpPr txBox="1"/>
          <p:nvPr/>
        </p:nvSpPr>
        <p:spPr>
          <a:xfrm>
            <a:off x="6122092" y="3134418"/>
            <a:ext cx="460375" cy="461963"/>
          </a:xfrm>
          <a:prstGeom prst="rect">
            <a:avLst/>
          </a:prstGeom>
          <a:noFill/>
        </p:spPr>
        <p:txBody>
          <a:bodyPr>
            <a:spAutoFit/>
          </a:bodyPr>
          <a:lstStyle/>
          <a:p>
            <a:pPr algn="ctr">
              <a:defRPr/>
            </a:pPr>
            <a:r>
              <a:rPr lang="en-GB" dirty="0">
                <a:latin typeface="+mn-lt"/>
              </a:rPr>
              <a:t>N</a:t>
            </a:r>
          </a:p>
        </p:txBody>
      </p:sp>
      <p:sp>
        <p:nvSpPr>
          <p:cNvPr id="61" name="TextBox 60"/>
          <p:cNvSpPr txBox="1"/>
          <p:nvPr/>
        </p:nvSpPr>
        <p:spPr>
          <a:xfrm>
            <a:off x="6810209" y="3134418"/>
            <a:ext cx="460375" cy="461963"/>
          </a:xfrm>
          <a:prstGeom prst="rect">
            <a:avLst/>
          </a:prstGeom>
          <a:noFill/>
        </p:spPr>
        <p:txBody>
          <a:bodyPr>
            <a:spAutoFit/>
          </a:bodyPr>
          <a:lstStyle/>
          <a:p>
            <a:pPr algn="ctr">
              <a:defRPr/>
            </a:pPr>
            <a:r>
              <a:rPr lang="en-GB" dirty="0">
                <a:latin typeface="+mn-lt"/>
              </a:rPr>
              <a:t>N</a:t>
            </a:r>
          </a:p>
        </p:txBody>
      </p:sp>
      <p:sp>
        <p:nvSpPr>
          <p:cNvPr id="66" name="TextBox 65"/>
          <p:cNvSpPr txBox="1"/>
          <p:nvPr/>
        </p:nvSpPr>
        <p:spPr>
          <a:xfrm>
            <a:off x="1375919" y="4068871"/>
            <a:ext cx="204788" cy="461665"/>
          </a:xfrm>
          <a:prstGeom prst="rect">
            <a:avLst/>
          </a:prstGeom>
          <a:noFill/>
        </p:spPr>
        <p:txBody>
          <a:bodyPr wrap="square">
            <a:spAutoFit/>
          </a:bodyPr>
          <a:lstStyle/>
          <a:p>
            <a:pPr algn="ctr">
              <a:defRPr/>
            </a:pPr>
            <a:r>
              <a:rPr lang="en-GB" dirty="0">
                <a:solidFill>
                  <a:srgbClr val="FF0000"/>
                </a:solidFill>
                <a:latin typeface="+mn-lt"/>
              </a:rPr>
              <a:t>Y</a:t>
            </a:r>
          </a:p>
        </p:txBody>
      </p:sp>
      <p:sp>
        <p:nvSpPr>
          <p:cNvPr id="67" name="TextBox 66"/>
          <p:cNvSpPr txBox="1"/>
          <p:nvPr/>
        </p:nvSpPr>
        <p:spPr>
          <a:xfrm>
            <a:off x="4097316" y="4068871"/>
            <a:ext cx="204788" cy="461665"/>
          </a:xfrm>
          <a:prstGeom prst="rect">
            <a:avLst/>
          </a:prstGeom>
          <a:noFill/>
        </p:spPr>
        <p:txBody>
          <a:bodyPr wrap="square">
            <a:spAutoFit/>
          </a:bodyPr>
          <a:lstStyle/>
          <a:p>
            <a:pPr algn="ctr">
              <a:defRPr/>
            </a:pPr>
            <a:r>
              <a:rPr lang="en-GB" dirty="0">
                <a:latin typeface="+mn-lt"/>
              </a:rPr>
              <a:t>Y</a:t>
            </a:r>
          </a:p>
        </p:txBody>
      </p:sp>
      <p:sp>
        <p:nvSpPr>
          <p:cNvPr id="68" name="TextBox 67"/>
          <p:cNvSpPr txBox="1"/>
          <p:nvPr/>
        </p:nvSpPr>
        <p:spPr>
          <a:xfrm>
            <a:off x="6249885" y="4068871"/>
            <a:ext cx="204788" cy="461665"/>
          </a:xfrm>
          <a:prstGeom prst="rect">
            <a:avLst/>
          </a:prstGeom>
          <a:noFill/>
        </p:spPr>
        <p:txBody>
          <a:bodyPr wrap="square">
            <a:spAutoFit/>
          </a:bodyPr>
          <a:lstStyle/>
          <a:p>
            <a:pPr algn="ctr">
              <a:defRPr/>
            </a:pPr>
            <a:r>
              <a:rPr lang="en-GB" dirty="0">
                <a:latin typeface="+mn-lt"/>
              </a:rPr>
              <a:t>Y</a:t>
            </a:r>
          </a:p>
        </p:txBody>
      </p:sp>
      <p:sp>
        <p:nvSpPr>
          <p:cNvPr id="69" name="TextBox 68"/>
          <p:cNvSpPr txBox="1"/>
          <p:nvPr/>
        </p:nvSpPr>
        <p:spPr>
          <a:xfrm>
            <a:off x="8367369" y="4068871"/>
            <a:ext cx="204788" cy="461665"/>
          </a:xfrm>
          <a:prstGeom prst="rect">
            <a:avLst/>
          </a:prstGeom>
          <a:noFill/>
        </p:spPr>
        <p:txBody>
          <a:bodyPr wrap="square">
            <a:spAutoFit/>
          </a:bodyPr>
          <a:lstStyle/>
          <a:p>
            <a:pPr algn="ctr">
              <a:defRPr/>
            </a:pPr>
            <a:r>
              <a:rPr lang="en-GB" dirty="0">
                <a:latin typeface="+mn-lt"/>
              </a:rPr>
              <a:t>Y</a:t>
            </a:r>
          </a:p>
        </p:txBody>
      </p:sp>
    </p:spTree>
    <p:extLst>
      <p:ext uri="{BB962C8B-B14F-4D97-AF65-F5344CB8AC3E}">
        <p14:creationId xmlns:p14="http://schemas.microsoft.com/office/powerpoint/2010/main" val="223853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500" fill="hold"/>
                                        <p:tgtEl>
                                          <p:spTgt spid="35"/>
                                        </p:tgtEl>
                                        <p:attrNameLst>
                                          <p:attrName>ppt_x</p:attrName>
                                        </p:attrNameLst>
                                      </p:cBhvr>
                                      <p:tavLst>
                                        <p:tav tm="0">
                                          <p:val>
                                            <p:strVal val="#ppt_x"/>
                                          </p:val>
                                        </p:tav>
                                        <p:tav tm="100000">
                                          <p:val>
                                            <p:strVal val="#ppt_x"/>
                                          </p:val>
                                        </p:tav>
                                      </p:tavLst>
                                    </p:anim>
                                    <p:anim calcmode="lin" valueType="num">
                                      <p:cBhvr additive="base">
                                        <p:cTn id="12" dur="1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ppt_x"/>
                                          </p:val>
                                        </p:tav>
                                        <p:tav tm="100000">
                                          <p:val>
                                            <p:strVal val="#ppt_x"/>
                                          </p:val>
                                        </p:tav>
                                      </p:tavLst>
                                    </p:anim>
                                    <p:anim calcmode="lin" valueType="num">
                                      <p:cBhvr additive="base">
                                        <p:cTn id="20" dur="1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500" fill="hold"/>
                                        <p:tgtEl>
                                          <p:spTgt spid="12"/>
                                        </p:tgtEl>
                                        <p:attrNameLst>
                                          <p:attrName>ppt_x</p:attrName>
                                        </p:attrNameLst>
                                      </p:cBhvr>
                                      <p:tavLst>
                                        <p:tav tm="0">
                                          <p:val>
                                            <p:strVal val="#ppt_x"/>
                                          </p:val>
                                        </p:tav>
                                        <p:tav tm="100000">
                                          <p:val>
                                            <p:strVal val="#ppt_x"/>
                                          </p:val>
                                        </p:tav>
                                      </p:tavLst>
                                    </p:anim>
                                    <p:anim calcmode="lin" valueType="num">
                                      <p:cBhvr additive="base">
                                        <p:cTn id="24" dur="1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500" fill="hold"/>
                                        <p:tgtEl>
                                          <p:spTgt spid="24"/>
                                        </p:tgtEl>
                                        <p:attrNameLst>
                                          <p:attrName>ppt_x</p:attrName>
                                        </p:attrNameLst>
                                      </p:cBhvr>
                                      <p:tavLst>
                                        <p:tav tm="0">
                                          <p:val>
                                            <p:strVal val="#ppt_x"/>
                                          </p:val>
                                        </p:tav>
                                        <p:tav tm="100000">
                                          <p:val>
                                            <p:strVal val="#ppt_x"/>
                                          </p:val>
                                        </p:tav>
                                      </p:tavLst>
                                    </p:anim>
                                    <p:anim calcmode="lin" valueType="num">
                                      <p:cBhvr additive="base">
                                        <p:cTn id="2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650"/>
                                        </p:tgtEl>
                                        <p:attrNameLst>
                                          <p:attrName>style.visibility</p:attrName>
                                        </p:attrNameLst>
                                      </p:cBhvr>
                                      <p:to>
                                        <p:strVal val="visible"/>
                                      </p:to>
                                    </p:set>
                                    <p:anim calcmode="lin" valueType="num">
                                      <p:cBhvr additive="base">
                                        <p:cTn id="33" dur="1500" fill="hold"/>
                                        <p:tgtEl>
                                          <p:spTgt spid="23650"/>
                                        </p:tgtEl>
                                        <p:attrNameLst>
                                          <p:attrName>ppt_x</p:attrName>
                                        </p:attrNameLst>
                                      </p:cBhvr>
                                      <p:tavLst>
                                        <p:tav tm="0">
                                          <p:val>
                                            <p:strVal val="#ppt_x"/>
                                          </p:val>
                                        </p:tav>
                                        <p:tav tm="100000">
                                          <p:val>
                                            <p:strVal val="#ppt_x"/>
                                          </p:val>
                                        </p:tav>
                                      </p:tavLst>
                                    </p:anim>
                                    <p:anim calcmode="lin" valueType="num">
                                      <p:cBhvr additive="base">
                                        <p:cTn id="34" dur="1500" fill="hold"/>
                                        <p:tgtEl>
                                          <p:spTgt spid="2365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649"/>
                                        </p:tgtEl>
                                        <p:attrNameLst>
                                          <p:attrName>style.visibility</p:attrName>
                                        </p:attrNameLst>
                                      </p:cBhvr>
                                      <p:to>
                                        <p:strVal val="visible"/>
                                      </p:to>
                                    </p:set>
                                    <p:anim calcmode="lin" valueType="num">
                                      <p:cBhvr additive="base">
                                        <p:cTn id="37" dur="1500" fill="hold"/>
                                        <p:tgtEl>
                                          <p:spTgt spid="23649"/>
                                        </p:tgtEl>
                                        <p:attrNameLst>
                                          <p:attrName>ppt_x</p:attrName>
                                        </p:attrNameLst>
                                      </p:cBhvr>
                                      <p:tavLst>
                                        <p:tav tm="0">
                                          <p:val>
                                            <p:strVal val="#ppt_x"/>
                                          </p:val>
                                        </p:tav>
                                        <p:tav tm="100000">
                                          <p:val>
                                            <p:strVal val="#ppt_x"/>
                                          </p:val>
                                        </p:tav>
                                      </p:tavLst>
                                    </p:anim>
                                    <p:anim calcmode="lin" valueType="num">
                                      <p:cBhvr additive="base">
                                        <p:cTn id="38" dur="1500" fill="hold"/>
                                        <p:tgtEl>
                                          <p:spTgt spid="2364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657"/>
                                        </p:tgtEl>
                                        <p:attrNameLst>
                                          <p:attrName>style.visibility</p:attrName>
                                        </p:attrNameLst>
                                      </p:cBhvr>
                                      <p:to>
                                        <p:strVal val="visible"/>
                                      </p:to>
                                    </p:set>
                                    <p:anim calcmode="lin" valueType="num">
                                      <p:cBhvr additive="base">
                                        <p:cTn id="41" dur="1500" fill="hold"/>
                                        <p:tgtEl>
                                          <p:spTgt spid="23657"/>
                                        </p:tgtEl>
                                        <p:attrNameLst>
                                          <p:attrName>ppt_x</p:attrName>
                                        </p:attrNameLst>
                                      </p:cBhvr>
                                      <p:tavLst>
                                        <p:tav tm="0">
                                          <p:val>
                                            <p:strVal val="#ppt_x"/>
                                          </p:val>
                                        </p:tav>
                                        <p:tav tm="100000">
                                          <p:val>
                                            <p:strVal val="#ppt_x"/>
                                          </p:val>
                                        </p:tav>
                                      </p:tavLst>
                                    </p:anim>
                                    <p:anim calcmode="lin" valueType="num">
                                      <p:cBhvr additive="base">
                                        <p:cTn id="42" dur="1500" fill="hold"/>
                                        <p:tgtEl>
                                          <p:spTgt spid="2365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2500" fill="hold"/>
                                        <p:tgtEl>
                                          <p:spTgt spid="9"/>
                                        </p:tgtEl>
                                        <p:attrNameLst>
                                          <p:attrName>ppt_x</p:attrName>
                                        </p:attrNameLst>
                                      </p:cBhvr>
                                      <p:tavLst>
                                        <p:tav tm="0">
                                          <p:val>
                                            <p:strVal val="#ppt_x"/>
                                          </p:val>
                                        </p:tav>
                                        <p:tav tm="100000">
                                          <p:val>
                                            <p:strVal val="#ppt_x"/>
                                          </p:val>
                                        </p:tav>
                                      </p:tavLst>
                                    </p:anim>
                                    <p:anim calcmode="lin" valueType="num">
                                      <p:cBhvr additive="base">
                                        <p:cTn id="48" dur="2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2500" fill="hold"/>
                                        <p:tgtEl>
                                          <p:spTgt spid="11"/>
                                        </p:tgtEl>
                                        <p:attrNameLst>
                                          <p:attrName>ppt_x</p:attrName>
                                        </p:attrNameLst>
                                      </p:cBhvr>
                                      <p:tavLst>
                                        <p:tav tm="0">
                                          <p:val>
                                            <p:strVal val="#ppt_x"/>
                                          </p:val>
                                        </p:tav>
                                        <p:tav tm="100000">
                                          <p:val>
                                            <p:strVal val="#ppt_x"/>
                                          </p:val>
                                        </p:tav>
                                      </p:tavLst>
                                    </p:anim>
                                    <p:anim calcmode="lin" valueType="num">
                                      <p:cBhvr additive="base">
                                        <p:cTn id="52"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additive="base">
                                        <p:cTn id="57" dur="1500" fill="hold"/>
                                        <p:tgtEl>
                                          <p:spTgt spid="54"/>
                                        </p:tgtEl>
                                        <p:attrNameLst>
                                          <p:attrName>ppt_x</p:attrName>
                                        </p:attrNameLst>
                                      </p:cBhvr>
                                      <p:tavLst>
                                        <p:tav tm="0">
                                          <p:val>
                                            <p:strVal val="#ppt_x"/>
                                          </p:val>
                                        </p:tav>
                                        <p:tav tm="100000">
                                          <p:val>
                                            <p:strVal val="#ppt_x"/>
                                          </p:val>
                                        </p:tav>
                                      </p:tavLst>
                                    </p:anim>
                                    <p:anim calcmode="lin" valueType="num">
                                      <p:cBhvr additive="base">
                                        <p:cTn id="58" dur="1500" fill="hold"/>
                                        <p:tgtEl>
                                          <p:spTgt spid="5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1500" fill="hold"/>
                                        <p:tgtEl>
                                          <p:spTgt spid="56"/>
                                        </p:tgtEl>
                                        <p:attrNameLst>
                                          <p:attrName>ppt_x</p:attrName>
                                        </p:attrNameLst>
                                      </p:cBhvr>
                                      <p:tavLst>
                                        <p:tav tm="0">
                                          <p:val>
                                            <p:strVal val="#ppt_x"/>
                                          </p:val>
                                        </p:tav>
                                        <p:tav tm="100000">
                                          <p:val>
                                            <p:strVal val="#ppt_x"/>
                                          </p:val>
                                        </p:tav>
                                      </p:tavLst>
                                    </p:anim>
                                    <p:anim calcmode="lin" valueType="num">
                                      <p:cBhvr additive="base">
                                        <p:cTn id="62" dur="1500" fill="hold"/>
                                        <p:tgtEl>
                                          <p:spTgt spid="5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1500" fill="hold"/>
                                        <p:tgtEl>
                                          <p:spTgt spid="57"/>
                                        </p:tgtEl>
                                        <p:attrNameLst>
                                          <p:attrName>ppt_x</p:attrName>
                                        </p:attrNameLst>
                                      </p:cBhvr>
                                      <p:tavLst>
                                        <p:tav tm="0">
                                          <p:val>
                                            <p:strVal val="#ppt_x"/>
                                          </p:val>
                                        </p:tav>
                                        <p:tav tm="100000">
                                          <p:val>
                                            <p:strVal val="#ppt_x"/>
                                          </p:val>
                                        </p:tav>
                                      </p:tavLst>
                                    </p:anim>
                                    <p:anim calcmode="lin" valueType="num">
                                      <p:cBhvr additive="base">
                                        <p:cTn id="66" dur="1500" fill="hold"/>
                                        <p:tgtEl>
                                          <p:spTgt spid="5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 calcmode="lin" valueType="num">
                                      <p:cBhvr additive="base">
                                        <p:cTn id="69" dur="1500" fill="hold"/>
                                        <p:tgtEl>
                                          <p:spTgt spid="63"/>
                                        </p:tgtEl>
                                        <p:attrNameLst>
                                          <p:attrName>ppt_x</p:attrName>
                                        </p:attrNameLst>
                                      </p:cBhvr>
                                      <p:tavLst>
                                        <p:tav tm="0">
                                          <p:val>
                                            <p:strVal val="#ppt_x"/>
                                          </p:val>
                                        </p:tav>
                                        <p:tav tm="100000">
                                          <p:val>
                                            <p:strVal val="#ppt_x"/>
                                          </p:val>
                                        </p:tav>
                                      </p:tavLst>
                                    </p:anim>
                                    <p:anim calcmode="lin" valueType="num">
                                      <p:cBhvr additive="base">
                                        <p:cTn id="70" dur="1500" fill="hold"/>
                                        <p:tgtEl>
                                          <p:spTgt spid="6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1500" fill="hold"/>
                                        <p:tgtEl>
                                          <p:spTgt spid="65"/>
                                        </p:tgtEl>
                                        <p:attrNameLst>
                                          <p:attrName>ppt_x</p:attrName>
                                        </p:attrNameLst>
                                      </p:cBhvr>
                                      <p:tavLst>
                                        <p:tav tm="0">
                                          <p:val>
                                            <p:strVal val="#ppt_x"/>
                                          </p:val>
                                        </p:tav>
                                        <p:tav tm="100000">
                                          <p:val>
                                            <p:strVal val="#ppt_x"/>
                                          </p:val>
                                        </p:tav>
                                      </p:tavLst>
                                    </p:anim>
                                    <p:anim calcmode="lin" valueType="num">
                                      <p:cBhvr additive="base">
                                        <p:cTn id="74" dur="1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1500" fill="hold"/>
                                        <p:tgtEl>
                                          <p:spTgt spid="58"/>
                                        </p:tgtEl>
                                        <p:attrNameLst>
                                          <p:attrName>ppt_x</p:attrName>
                                        </p:attrNameLst>
                                      </p:cBhvr>
                                      <p:tavLst>
                                        <p:tav tm="0">
                                          <p:val>
                                            <p:strVal val="#ppt_x"/>
                                          </p:val>
                                        </p:tav>
                                        <p:tav tm="100000">
                                          <p:val>
                                            <p:strVal val="#ppt_x"/>
                                          </p:val>
                                        </p:tav>
                                      </p:tavLst>
                                    </p:anim>
                                    <p:anim calcmode="lin" valueType="num">
                                      <p:cBhvr additive="base">
                                        <p:cTn id="80" dur="1500" fill="hold"/>
                                        <p:tgtEl>
                                          <p:spTgt spid="5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1500" fill="hold"/>
                                        <p:tgtEl>
                                          <p:spTgt spid="59"/>
                                        </p:tgtEl>
                                        <p:attrNameLst>
                                          <p:attrName>ppt_x</p:attrName>
                                        </p:attrNameLst>
                                      </p:cBhvr>
                                      <p:tavLst>
                                        <p:tav tm="0">
                                          <p:val>
                                            <p:strVal val="#ppt_x"/>
                                          </p:val>
                                        </p:tav>
                                        <p:tav tm="100000">
                                          <p:val>
                                            <p:strVal val="#ppt_x"/>
                                          </p:val>
                                        </p:tav>
                                      </p:tavLst>
                                    </p:anim>
                                    <p:anim calcmode="lin" valueType="num">
                                      <p:cBhvr additive="base">
                                        <p:cTn id="84" dur="1500" fill="hold"/>
                                        <p:tgtEl>
                                          <p:spTgt spid="5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additive="base">
                                        <p:cTn id="87" dur="1500" fill="hold"/>
                                        <p:tgtEl>
                                          <p:spTgt spid="60"/>
                                        </p:tgtEl>
                                        <p:attrNameLst>
                                          <p:attrName>ppt_x</p:attrName>
                                        </p:attrNameLst>
                                      </p:cBhvr>
                                      <p:tavLst>
                                        <p:tav tm="0">
                                          <p:val>
                                            <p:strVal val="#ppt_x"/>
                                          </p:val>
                                        </p:tav>
                                        <p:tav tm="100000">
                                          <p:val>
                                            <p:strVal val="#ppt_x"/>
                                          </p:val>
                                        </p:tav>
                                      </p:tavLst>
                                    </p:anim>
                                    <p:anim calcmode="lin" valueType="num">
                                      <p:cBhvr additive="base">
                                        <p:cTn id="88" dur="1500" fill="hold"/>
                                        <p:tgtEl>
                                          <p:spTgt spid="6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additive="base">
                                        <p:cTn id="91" dur="1500" fill="hold"/>
                                        <p:tgtEl>
                                          <p:spTgt spid="61"/>
                                        </p:tgtEl>
                                        <p:attrNameLst>
                                          <p:attrName>ppt_x</p:attrName>
                                        </p:attrNameLst>
                                      </p:cBhvr>
                                      <p:tavLst>
                                        <p:tav tm="0">
                                          <p:val>
                                            <p:strVal val="#ppt_x"/>
                                          </p:val>
                                        </p:tav>
                                        <p:tav tm="100000">
                                          <p:val>
                                            <p:strVal val="#ppt_x"/>
                                          </p:val>
                                        </p:tav>
                                      </p:tavLst>
                                    </p:anim>
                                    <p:anim calcmode="lin" valueType="num">
                                      <p:cBhvr additive="base">
                                        <p:cTn id="92" dur="1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additive="base">
                                        <p:cTn id="97" dur="1500" fill="hold"/>
                                        <p:tgtEl>
                                          <p:spTgt spid="55"/>
                                        </p:tgtEl>
                                        <p:attrNameLst>
                                          <p:attrName>ppt_x</p:attrName>
                                        </p:attrNameLst>
                                      </p:cBhvr>
                                      <p:tavLst>
                                        <p:tav tm="0">
                                          <p:val>
                                            <p:strVal val="#ppt_x"/>
                                          </p:val>
                                        </p:tav>
                                        <p:tav tm="100000">
                                          <p:val>
                                            <p:strVal val="#ppt_x"/>
                                          </p:val>
                                        </p:tav>
                                      </p:tavLst>
                                    </p:anim>
                                    <p:anim calcmode="lin" valueType="num">
                                      <p:cBhvr additive="base">
                                        <p:cTn id="98" dur="1500" fill="hold"/>
                                        <p:tgtEl>
                                          <p:spTgt spid="5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4"/>
                                        </p:tgtEl>
                                        <p:attrNameLst>
                                          <p:attrName>style.visibility</p:attrName>
                                        </p:attrNameLst>
                                      </p:cBhvr>
                                      <p:to>
                                        <p:strVal val="visible"/>
                                      </p:to>
                                    </p:set>
                                    <p:anim calcmode="lin" valueType="num">
                                      <p:cBhvr additive="base">
                                        <p:cTn id="101" dur="1500" fill="hold"/>
                                        <p:tgtEl>
                                          <p:spTgt spid="64"/>
                                        </p:tgtEl>
                                        <p:attrNameLst>
                                          <p:attrName>ppt_x</p:attrName>
                                        </p:attrNameLst>
                                      </p:cBhvr>
                                      <p:tavLst>
                                        <p:tav tm="0">
                                          <p:val>
                                            <p:strVal val="#ppt_x"/>
                                          </p:val>
                                        </p:tav>
                                        <p:tav tm="100000">
                                          <p:val>
                                            <p:strVal val="#ppt_x"/>
                                          </p:val>
                                        </p:tav>
                                      </p:tavLst>
                                    </p:anim>
                                    <p:anim calcmode="lin" valueType="num">
                                      <p:cBhvr additive="base">
                                        <p:cTn id="102" dur="1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anim calcmode="lin" valueType="num">
                                      <p:cBhvr additive="base">
                                        <p:cTn id="107" dur="1500" fill="hold"/>
                                        <p:tgtEl>
                                          <p:spTgt spid="67"/>
                                        </p:tgtEl>
                                        <p:attrNameLst>
                                          <p:attrName>ppt_x</p:attrName>
                                        </p:attrNameLst>
                                      </p:cBhvr>
                                      <p:tavLst>
                                        <p:tav tm="0">
                                          <p:val>
                                            <p:strVal val="#ppt_x"/>
                                          </p:val>
                                        </p:tav>
                                        <p:tav tm="100000">
                                          <p:val>
                                            <p:strVal val="#ppt_x"/>
                                          </p:val>
                                        </p:tav>
                                      </p:tavLst>
                                    </p:anim>
                                    <p:anim calcmode="lin" valueType="num">
                                      <p:cBhvr additive="base">
                                        <p:cTn id="108" dur="1500" fill="hold"/>
                                        <p:tgtEl>
                                          <p:spTgt spid="6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 calcmode="lin" valueType="num">
                                      <p:cBhvr additive="base">
                                        <p:cTn id="111" dur="1500" fill="hold"/>
                                        <p:tgtEl>
                                          <p:spTgt spid="68"/>
                                        </p:tgtEl>
                                        <p:attrNameLst>
                                          <p:attrName>ppt_x</p:attrName>
                                        </p:attrNameLst>
                                      </p:cBhvr>
                                      <p:tavLst>
                                        <p:tav tm="0">
                                          <p:val>
                                            <p:strVal val="#ppt_x"/>
                                          </p:val>
                                        </p:tav>
                                        <p:tav tm="100000">
                                          <p:val>
                                            <p:strVal val="#ppt_x"/>
                                          </p:val>
                                        </p:tav>
                                      </p:tavLst>
                                    </p:anim>
                                    <p:anim calcmode="lin" valueType="num">
                                      <p:cBhvr additive="base">
                                        <p:cTn id="112" dur="1500" fill="hold"/>
                                        <p:tgtEl>
                                          <p:spTgt spid="6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 calcmode="lin" valueType="num">
                                      <p:cBhvr additive="base">
                                        <p:cTn id="115" dur="1500" fill="hold"/>
                                        <p:tgtEl>
                                          <p:spTgt spid="69"/>
                                        </p:tgtEl>
                                        <p:attrNameLst>
                                          <p:attrName>ppt_x</p:attrName>
                                        </p:attrNameLst>
                                      </p:cBhvr>
                                      <p:tavLst>
                                        <p:tav tm="0">
                                          <p:val>
                                            <p:strVal val="#ppt_x"/>
                                          </p:val>
                                        </p:tav>
                                        <p:tav tm="100000">
                                          <p:val>
                                            <p:strVal val="#ppt_x"/>
                                          </p:val>
                                        </p:tav>
                                      </p:tavLst>
                                    </p:anim>
                                    <p:anim calcmode="lin" valueType="num">
                                      <p:cBhvr additive="base">
                                        <p:cTn id="116" dur="1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73"/>
                                        </p:tgtEl>
                                        <p:attrNameLst>
                                          <p:attrName>style.visibility</p:attrName>
                                        </p:attrNameLst>
                                      </p:cBhvr>
                                      <p:to>
                                        <p:strVal val="visible"/>
                                      </p:to>
                                    </p:set>
                                    <p:anim calcmode="lin" valueType="num">
                                      <p:cBhvr additive="base">
                                        <p:cTn id="121" dur="1500" fill="hold"/>
                                        <p:tgtEl>
                                          <p:spTgt spid="73"/>
                                        </p:tgtEl>
                                        <p:attrNameLst>
                                          <p:attrName>ppt_x</p:attrName>
                                        </p:attrNameLst>
                                      </p:cBhvr>
                                      <p:tavLst>
                                        <p:tav tm="0">
                                          <p:val>
                                            <p:strVal val="#ppt_x"/>
                                          </p:val>
                                        </p:tav>
                                        <p:tav tm="100000">
                                          <p:val>
                                            <p:strVal val="#ppt_x"/>
                                          </p:val>
                                        </p:tav>
                                      </p:tavLst>
                                    </p:anim>
                                    <p:anim calcmode="lin" valueType="num">
                                      <p:cBhvr additive="base">
                                        <p:cTn id="122" dur="1500" fill="hold"/>
                                        <p:tgtEl>
                                          <p:spTgt spid="73"/>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74"/>
                                        </p:tgtEl>
                                        <p:attrNameLst>
                                          <p:attrName>style.visibility</p:attrName>
                                        </p:attrNameLst>
                                      </p:cBhvr>
                                      <p:to>
                                        <p:strVal val="visible"/>
                                      </p:to>
                                    </p:set>
                                    <p:anim calcmode="lin" valueType="num">
                                      <p:cBhvr additive="base">
                                        <p:cTn id="125" dur="1500" fill="hold"/>
                                        <p:tgtEl>
                                          <p:spTgt spid="74"/>
                                        </p:tgtEl>
                                        <p:attrNameLst>
                                          <p:attrName>ppt_x</p:attrName>
                                        </p:attrNameLst>
                                      </p:cBhvr>
                                      <p:tavLst>
                                        <p:tav tm="0">
                                          <p:val>
                                            <p:strVal val="#ppt_x"/>
                                          </p:val>
                                        </p:tav>
                                        <p:tav tm="100000">
                                          <p:val>
                                            <p:strVal val="#ppt_x"/>
                                          </p:val>
                                        </p:tav>
                                      </p:tavLst>
                                    </p:anim>
                                    <p:anim calcmode="lin" valueType="num">
                                      <p:cBhvr additive="base">
                                        <p:cTn id="126" dur="1500" fill="hold"/>
                                        <p:tgtEl>
                                          <p:spTgt spid="7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72"/>
                                        </p:tgtEl>
                                        <p:attrNameLst>
                                          <p:attrName>style.visibility</p:attrName>
                                        </p:attrNameLst>
                                      </p:cBhvr>
                                      <p:to>
                                        <p:strVal val="visible"/>
                                      </p:to>
                                    </p:set>
                                    <p:anim calcmode="lin" valueType="num">
                                      <p:cBhvr additive="base">
                                        <p:cTn id="129" dur="1500" fill="hold"/>
                                        <p:tgtEl>
                                          <p:spTgt spid="72"/>
                                        </p:tgtEl>
                                        <p:attrNameLst>
                                          <p:attrName>ppt_x</p:attrName>
                                        </p:attrNameLst>
                                      </p:cBhvr>
                                      <p:tavLst>
                                        <p:tav tm="0">
                                          <p:val>
                                            <p:strVal val="#ppt_x"/>
                                          </p:val>
                                        </p:tav>
                                        <p:tav tm="100000">
                                          <p:val>
                                            <p:strVal val="#ppt_x"/>
                                          </p:val>
                                        </p:tav>
                                      </p:tavLst>
                                    </p:anim>
                                    <p:anim calcmode="lin" valueType="num">
                                      <p:cBhvr additive="base">
                                        <p:cTn id="130" dur="1500" fill="hold"/>
                                        <p:tgtEl>
                                          <p:spTgt spid="72"/>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75"/>
                                        </p:tgtEl>
                                        <p:attrNameLst>
                                          <p:attrName>style.visibility</p:attrName>
                                        </p:attrNameLst>
                                      </p:cBhvr>
                                      <p:to>
                                        <p:strVal val="visible"/>
                                      </p:to>
                                    </p:set>
                                    <p:anim calcmode="lin" valueType="num">
                                      <p:cBhvr additive="base">
                                        <p:cTn id="133" dur="1500" fill="hold"/>
                                        <p:tgtEl>
                                          <p:spTgt spid="75"/>
                                        </p:tgtEl>
                                        <p:attrNameLst>
                                          <p:attrName>ppt_x</p:attrName>
                                        </p:attrNameLst>
                                      </p:cBhvr>
                                      <p:tavLst>
                                        <p:tav tm="0">
                                          <p:val>
                                            <p:strVal val="#ppt_x"/>
                                          </p:val>
                                        </p:tav>
                                        <p:tav tm="100000">
                                          <p:val>
                                            <p:strVal val="#ppt_x"/>
                                          </p:val>
                                        </p:tav>
                                      </p:tavLst>
                                    </p:anim>
                                    <p:anim calcmode="lin" valueType="num">
                                      <p:cBhvr additive="base">
                                        <p:cTn id="134" dur="1500" fill="hold"/>
                                        <p:tgtEl>
                                          <p:spTgt spid="7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71"/>
                                        </p:tgtEl>
                                        <p:attrNameLst>
                                          <p:attrName>style.visibility</p:attrName>
                                        </p:attrNameLst>
                                      </p:cBhvr>
                                      <p:to>
                                        <p:strVal val="visible"/>
                                      </p:to>
                                    </p:set>
                                    <p:anim calcmode="lin" valueType="num">
                                      <p:cBhvr additive="base">
                                        <p:cTn id="137" dur="1500" fill="hold"/>
                                        <p:tgtEl>
                                          <p:spTgt spid="71"/>
                                        </p:tgtEl>
                                        <p:attrNameLst>
                                          <p:attrName>ppt_x</p:attrName>
                                        </p:attrNameLst>
                                      </p:cBhvr>
                                      <p:tavLst>
                                        <p:tav tm="0">
                                          <p:val>
                                            <p:strVal val="#ppt_x"/>
                                          </p:val>
                                        </p:tav>
                                        <p:tav tm="100000">
                                          <p:val>
                                            <p:strVal val="#ppt_x"/>
                                          </p:val>
                                        </p:tav>
                                      </p:tavLst>
                                    </p:anim>
                                    <p:anim calcmode="lin" valueType="num">
                                      <p:cBhvr additive="base">
                                        <p:cTn id="138" dur="1500" fill="hold"/>
                                        <p:tgtEl>
                                          <p:spTgt spid="71"/>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70"/>
                                        </p:tgtEl>
                                        <p:attrNameLst>
                                          <p:attrName>style.visibility</p:attrName>
                                        </p:attrNameLst>
                                      </p:cBhvr>
                                      <p:to>
                                        <p:strVal val="visible"/>
                                      </p:to>
                                    </p:set>
                                    <p:anim calcmode="lin" valueType="num">
                                      <p:cBhvr additive="base">
                                        <p:cTn id="141" dur="1500" fill="hold"/>
                                        <p:tgtEl>
                                          <p:spTgt spid="70"/>
                                        </p:tgtEl>
                                        <p:attrNameLst>
                                          <p:attrName>ppt_x</p:attrName>
                                        </p:attrNameLst>
                                      </p:cBhvr>
                                      <p:tavLst>
                                        <p:tav tm="0">
                                          <p:val>
                                            <p:strVal val="#ppt_x"/>
                                          </p:val>
                                        </p:tav>
                                        <p:tav tm="100000">
                                          <p:val>
                                            <p:strVal val="#ppt_x"/>
                                          </p:val>
                                        </p:tav>
                                      </p:tavLst>
                                    </p:anim>
                                    <p:anim calcmode="lin" valueType="num">
                                      <p:cBhvr additive="base">
                                        <p:cTn id="142" dur="1500" fill="hold"/>
                                        <p:tgtEl>
                                          <p:spTgt spid="70"/>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62"/>
                                        </p:tgtEl>
                                        <p:attrNameLst>
                                          <p:attrName>style.visibility</p:attrName>
                                        </p:attrNameLst>
                                      </p:cBhvr>
                                      <p:to>
                                        <p:strVal val="visible"/>
                                      </p:to>
                                    </p:set>
                                    <p:anim calcmode="lin" valueType="num">
                                      <p:cBhvr additive="base">
                                        <p:cTn id="145" dur="1500" fill="hold"/>
                                        <p:tgtEl>
                                          <p:spTgt spid="62"/>
                                        </p:tgtEl>
                                        <p:attrNameLst>
                                          <p:attrName>ppt_x</p:attrName>
                                        </p:attrNameLst>
                                      </p:cBhvr>
                                      <p:tavLst>
                                        <p:tav tm="0">
                                          <p:val>
                                            <p:strVal val="#ppt_x"/>
                                          </p:val>
                                        </p:tav>
                                        <p:tav tm="100000">
                                          <p:val>
                                            <p:strVal val="#ppt_x"/>
                                          </p:val>
                                        </p:tav>
                                      </p:tavLst>
                                    </p:anim>
                                    <p:anim calcmode="lin" valueType="num">
                                      <p:cBhvr additive="base">
                                        <p:cTn id="146" dur="1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66"/>
                                        </p:tgtEl>
                                        <p:attrNameLst>
                                          <p:attrName>style.visibility</p:attrName>
                                        </p:attrNameLst>
                                      </p:cBhvr>
                                      <p:to>
                                        <p:strVal val="visible"/>
                                      </p:to>
                                    </p:set>
                                    <p:anim calcmode="lin" valueType="num">
                                      <p:cBhvr additive="base">
                                        <p:cTn id="151" dur="1500" fill="hold"/>
                                        <p:tgtEl>
                                          <p:spTgt spid="66"/>
                                        </p:tgtEl>
                                        <p:attrNameLst>
                                          <p:attrName>ppt_x</p:attrName>
                                        </p:attrNameLst>
                                      </p:cBhvr>
                                      <p:tavLst>
                                        <p:tav tm="0">
                                          <p:val>
                                            <p:strVal val="#ppt_x"/>
                                          </p:val>
                                        </p:tav>
                                        <p:tav tm="100000">
                                          <p:val>
                                            <p:strVal val="#ppt_x"/>
                                          </p:val>
                                        </p:tav>
                                      </p:tavLst>
                                    </p:anim>
                                    <p:anim calcmode="lin" valueType="num">
                                      <p:cBhvr additive="base">
                                        <p:cTn id="152" dur="1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77"/>
                                        </p:tgtEl>
                                        <p:attrNameLst>
                                          <p:attrName>style.visibility</p:attrName>
                                        </p:attrNameLst>
                                      </p:cBhvr>
                                      <p:to>
                                        <p:strVal val="visible"/>
                                      </p:to>
                                    </p:set>
                                    <p:anim calcmode="lin" valueType="num">
                                      <p:cBhvr additive="base">
                                        <p:cTn id="157" dur="1500" fill="hold"/>
                                        <p:tgtEl>
                                          <p:spTgt spid="77"/>
                                        </p:tgtEl>
                                        <p:attrNameLst>
                                          <p:attrName>ppt_x</p:attrName>
                                        </p:attrNameLst>
                                      </p:cBhvr>
                                      <p:tavLst>
                                        <p:tav tm="0">
                                          <p:val>
                                            <p:strVal val="#ppt_x"/>
                                          </p:val>
                                        </p:tav>
                                        <p:tav tm="100000">
                                          <p:val>
                                            <p:strVal val="#ppt_x"/>
                                          </p:val>
                                        </p:tav>
                                      </p:tavLst>
                                    </p:anim>
                                    <p:anim calcmode="lin" valueType="num">
                                      <p:cBhvr additive="base">
                                        <p:cTn id="158" dur="1500" fill="hold"/>
                                        <p:tgtEl>
                                          <p:spTgt spid="77"/>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78"/>
                                        </p:tgtEl>
                                        <p:attrNameLst>
                                          <p:attrName>style.visibility</p:attrName>
                                        </p:attrNameLst>
                                      </p:cBhvr>
                                      <p:to>
                                        <p:strVal val="visible"/>
                                      </p:to>
                                    </p:set>
                                    <p:anim calcmode="lin" valueType="num">
                                      <p:cBhvr additive="base">
                                        <p:cTn id="161" dur="1500" fill="hold"/>
                                        <p:tgtEl>
                                          <p:spTgt spid="78"/>
                                        </p:tgtEl>
                                        <p:attrNameLst>
                                          <p:attrName>ppt_x</p:attrName>
                                        </p:attrNameLst>
                                      </p:cBhvr>
                                      <p:tavLst>
                                        <p:tav tm="0">
                                          <p:val>
                                            <p:strVal val="#ppt_x"/>
                                          </p:val>
                                        </p:tav>
                                        <p:tav tm="100000">
                                          <p:val>
                                            <p:strVal val="#ppt_x"/>
                                          </p:val>
                                        </p:tav>
                                      </p:tavLst>
                                    </p:anim>
                                    <p:anim calcmode="lin" valueType="num">
                                      <p:cBhvr additive="base">
                                        <p:cTn id="162" dur="1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84"/>
                                        </p:tgtEl>
                                        <p:attrNameLst>
                                          <p:attrName>style.visibility</p:attrName>
                                        </p:attrNameLst>
                                      </p:cBhvr>
                                      <p:to>
                                        <p:strVal val="visible"/>
                                      </p:to>
                                    </p:set>
                                    <p:anim calcmode="lin" valueType="num">
                                      <p:cBhvr additive="base">
                                        <p:cTn id="167" dur="500" fill="hold"/>
                                        <p:tgtEl>
                                          <p:spTgt spid="84"/>
                                        </p:tgtEl>
                                        <p:attrNameLst>
                                          <p:attrName>ppt_x</p:attrName>
                                        </p:attrNameLst>
                                      </p:cBhvr>
                                      <p:tavLst>
                                        <p:tav tm="0">
                                          <p:val>
                                            <p:strVal val="#ppt_x"/>
                                          </p:val>
                                        </p:tav>
                                        <p:tav tm="100000">
                                          <p:val>
                                            <p:strVal val="#ppt_x"/>
                                          </p:val>
                                        </p:tav>
                                      </p:tavLst>
                                    </p:anim>
                                    <p:anim calcmode="lin" valueType="num">
                                      <p:cBhvr additive="base">
                                        <p:cTn id="168" dur="500" fill="hold"/>
                                        <p:tgtEl>
                                          <p:spTgt spid="84"/>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ppt_x"/>
                                          </p:val>
                                        </p:tav>
                                        <p:tav tm="100000">
                                          <p:val>
                                            <p:strVal val="#ppt_x"/>
                                          </p:val>
                                        </p:tav>
                                      </p:tavLst>
                                    </p:anim>
                                    <p:anim calcmode="lin" valueType="num">
                                      <p:cBhvr additive="base">
                                        <p:cTn id="172" dur="500" fill="hold"/>
                                        <p:tgtEl>
                                          <p:spTgt spid="8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85"/>
                                        </p:tgtEl>
                                        <p:attrNameLst>
                                          <p:attrName>style.visibility</p:attrName>
                                        </p:attrNameLst>
                                      </p:cBhvr>
                                      <p:to>
                                        <p:strVal val="visible"/>
                                      </p:to>
                                    </p:set>
                                    <p:anim calcmode="lin" valueType="num">
                                      <p:cBhvr additive="base">
                                        <p:cTn id="175" dur="500" fill="hold"/>
                                        <p:tgtEl>
                                          <p:spTgt spid="85"/>
                                        </p:tgtEl>
                                        <p:attrNameLst>
                                          <p:attrName>ppt_x</p:attrName>
                                        </p:attrNameLst>
                                      </p:cBhvr>
                                      <p:tavLst>
                                        <p:tav tm="0">
                                          <p:val>
                                            <p:strVal val="#ppt_x"/>
                                          </p:val>
                                        </p:tav>
                                        <p:tav tm="100000">
                                          <p:val>
                                            <p:strVal val="#ppt_x"/>
                                          </p:val>
                                        </p:tav>
                                      </p:tavLst>
                                    </p:anim>
                                    <p:anim calcmode="lin" valueType="num">
                                      <p:cBhvr additive="base">
                                        <p:cTn id="176" dur="500" fill="hold"/>
                                        <p:tgtEl>
                                          <p:spTgt spid="8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86"/>
                                        </p:tgtEl>
                                        <p:attrNameLst>
                                          <p:attrName>style.visibility</p:attrName>
                                        </p:attrNameLst>
                                      </p:cBhvr>
                                      <p:to>
                                        <p:strVal val="visible"/>
                                      </p:to>
                                    </p:set>
                                    <p:anim calcmode="lin" valueType="num">
                                      <p:cBhvr additive="base">
                                        <p:cTn id="179" dur="500" fill="hold"/>
                                        <p:tgtEl>
                                          <p:spTgt spid="86"/>
                                        </p:tgtEl>
                                        <p:attrNameLst>
                                          <p:attrName>ppt_x</p:attrName>
                                        </p:attrNameLst>
                                      </p:cBhvr>
                                      <p:tavLst>
                                        <p:tav tm="0">
                                          <p:val>
                                            <p:strVal val="#ppt_x"/>
                                          </p:val>
                                        </p:tav>
                                        <p:tav tm="100000">
                                          <p:val>
                                            <p:strVal val="#ppt_x"/>
                                          </p:val>
                                        </p:tav>
                                      </p:tavLst>
                                    </p:anim>
                                    <p:anim calcmode="lin" valueType="num">
                                      <p:cBhvr additive="base">
                                        <p:cTn id="180" dur="500" fill="hold"/>
                                        <p:tgtEl>
                                          <p:spTgt spid="86"/>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82"/>
                                        </p:tgtEl>
                                        <p:attrNameLst>
                                          <p:attrName>style.visibility</p:attrName>
                                        </p:attrNameLst>
                                      </p:cBhvr>
                                      <p:to>
                                        <p:strVal val="visible"/>
                                      </p:to>
                                    </p:set>
                                    <p:anim calcmode="lin" valueType="num">
                                      <p:cBhvr additive="base">
                                        <p:cTn id="183" dur="500" fill="hold"/>
                                        <p:tgtEl>
                                          <p:spTgt spid="82"/>
                                        </p:tgtEl>
                                        <p:attrNameLst>
                                          <p:attrName>ppt_x</p:attrName>
                                        </p:attrNameLst>
                                      </p:cBhvr>
                                      <p:tavLst>
                                        <p:tav tm="0">
                                          <p:val>
                                            <p:strVal val="#ppt_x"/>
                                          </p:val>
                                        </p:tav>
                                        <p:tav tm="100000">
                                          <p:val>
                                            <p:strVal val="#ppt_x"/>
                                          </p:val>
                                        </p:tav>
                                      </p:tavLst>
                                    </p:anim>
                                    <p:anim calcmode="lin" valueType="num">
                                      <p:cBhvr additive="base">
                                        <p:cTn id="184" dur="500" fill="hold"/>
                                        <p:tgtEl>
                                          <p:spTgt spid="82"/>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anim calcmode="lin" valueType="num">
                                      <p:cBhvr additive="base">
                                        <p:cTn id="187" dur="500" fill="hold"/>
                                        <p:tgtEl>
                                          <p:spTgt spid="87"/>
                                        </p:tgtEl>
                                        <p:attrNameLst>
                                          <p:attrName>ppt_x</p:attrName>
                                        </p:attrNameLst>
                                      </p:cBhvr>
                                      <p:tavLst>
                                        <p:tav tm="0">
                                          <p:val>
                                            <p:strVal val="#ppt_x"/>
                                          </p:val>
                                        </p:tav>
                                        <p:tav tm="100000">
                                          <p:val>
                                            <p:strVal val="#ppt_x"/>
                                          </p:val>
                                        </p:tav>
                                      </p:tavLst>
                                    </p:anim>
                                    <p:anim calcmode="lin" valueType="num">
                                      <p:cBhvr additive="base">
                                        <p:cTn id="188" dur="500" fill="hold"/>
                                        <p:tgtEl>
                                          <p:spTgt spid="87"/>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76"/>
                                        </p:tgtEl>
                                        <p:attrNameLst>
                                          <p:attrName>style.visibility</p:attrName>
                                        </p:attrNameLst>
                                      </p:cBhvr>
                                      <p:to>
                                        <p:strVal val="visible"/>
                                      </p:to>
                                    </p:set>
                                    <p:anim calcmode="lin" valueType="num">
                                      <p:cBhvr additive="base">
                                        <p:cTn id="195" dur="500" fill="hold"/>
                                        <p:tgtEl>
                                          <p:spTgt spid="76"/>
                                        </p:tgtEl>
                                        <p:attrNameLst>
                                          <p:attrName>ppt_x</p:attrName>
                                        </p:attrNameLst>
                                      </p:cBhvr>
                                      <p:tavLst>
                                        <p:tav tm="0">
                                          <p:val>
                                            <p:strVal val="#ppt_x"/>
                                          </p:val>
                                        </p:tav>
                                        <p:tav tm="100000">
                                          <p:val>
                                            <p:strVal val="#ppt_x"/>
                                          </p:val>
                                        </p:tav>
                                      </p:tavLst>
                                    </p:anim>
                                    <p:anim calcmode="lin" valueType="num">
                                      <p:cBhvr additive="base">
                                        <p:cTn id="196" dur="500" fill="hold"/>
                                        <p:tgtEl>
                                          <p:spTgt spid="76"/>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80"/>
                                        </p:tgtEl>
                                        <p:attrNameLst>
                                          <p:attrName>style.visibility</p:attrName>
                                        </p:attrNameLst>
                                      </p:cBhvr>
                                      <p:to>
                                        <p:strVal val="visible"/>
                                      </p:to>
                                    </p:set>
                                    <p:anim calcmode="lin" valueType="num">
                                      <p:cBhvr additive="base">
                                        <p:cTn id="199" dur="500" fill="hold"/>
                                        <p:tgtEl>
                                          <p:spTgt spid="80"/>
                                        </p:tgtEl>
                                        <p:attrNameLst>
                                          <p:attrName>ppt_x</p:attrName>
                                        </p:attrNameLst>
                                      </p:cBhvr>
                                      <p:tavLst>
                                        <p:tav tm="0">
                                          <p:val>
                                            <p:strVal val="#ppt_x"/>
                                          </p:val>
                                        </p:tav>
                                        <p:tav tm="100000">
                                          <p:val>
                                            <p:strVal val="#ppt_x"/>
                                          </p:val>
                                        </p:tav>
                                      </p:tavLst>
                                    </p:anim>
                                    <p:anim calcmode="lin" valueType="num">
                                      <p:cBhvr additive="base">
                                        <p:cTn id="20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grpId="0" nodeType="clickEffect">
                                  <p:stCondLst>
                                    <p:cond delay="0"/>
                                  </p:stCondLst>
                                  <p:childTnLst>
                                    <p:set>
                                      <p:cBhvr>
                                        <p:cTn id="204" dur="1" fill="hold">
                                          <p:stCondLst>
                                            <p:cond delay="0"/>
                                          </p:stCondLst>
                                        </p:cTn>
                                        <p:tgtEl>
                                          <p:spTgt spid="90"/>
                                        </p:tgtEl>
                                        <p:attrNameLst>
                                          <p:attrName>style.visibility</p:attrName>
                                        </p:attrNameLst>
                                      </p:cBhvr>
                                      <p:to>
                                        <p:strVal val="visible"/>
                                      </p:to>
                                    </p:set>
                                    <p:anim calcmode="lin" valueType="num">
                                      <p:cBhvr additive="base">
                                        <p:cTn id="205" dur="1500" fill="hold"/>
                                        <p:tgtEl>
                                          <p:spTgt spid="90"/>
                                        </p:tgtEl>
                                        <p:attrNameLst>
                                          <p:attrName>ppt_x</p:attrName>
                                        </p:attrNameLst>
                                      </p:cBhvr>
                                      <p:tavLst>
                                        <p:tav tm="0">
                                          <p:val>
                                            <p:strVal val="#ppt_x"/>
                                          </p:val>
                                        </p:tav>
                                        <p:tav tm="100000">
                                          <p:val>
                                            <p:strVal val="#ppt_x"/>
                                          </p:val>
                                        </p:tav>
                                      </p:tavLst>
                                    </p:anim>
                                    <p:anim calcmode="lin" valueType="num">
                                      <p:cBhvr additive="base">
                                        <p:cTn id="206" dur="1500" fill="hold"/>
                                        <p:tgtEl>
                                          <p:spTgt spid="90"/>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94"/>
                                        </p:tgtEl>
                                        <p:attrNameLst>
                                          <p:attrName>style.visibility</p:attrName>
                                        </p:attrNameLst>
                                      </p:cBhvr>
                                      <p:to>
                                        <p:strVal val="visible"/>
                                      </p:to>
                                    </p:set>
                                    <p:anim calcmode="lin" valueType="num">
                                      <p:cBhvr additive="base">
                                        <p:cTn id="209" dur="1500" fill="hold"/>
                                        <p:tgtEl>
                                          <p:spTgt spid="94"/>
                                        </p:tgtEl>
                                        <p:attrNameLst>
                                          <p:attrName>ppt_x</p:attrName>
                                        </p:attrNameLst>
                                      </p:cBhvr>
                                      <p:tavLst>
                                        <p:tav tm="0">
                                          <p:val>
                                            <p:strVal val="#ppt_x"/>
                                          </p:val>
                                        </p:tav>
                                        <p:tav tm="100000">
                                          <p:val>
                                            <p:strVal val="#ppt_x"/>
                                          </p:val>
                                        </p:tav>
                                      </p:tavLst>
                                    </p:anim>
                                    <p:anim calcmode="lin" valueType="num">
                                      <p:cBhvr additive="base">
                                        <p:cTn id="210" dur="1500" fill="hold"/>
                                        <p:tgtEl>
                                          <p:spTgt spid="94"/>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88"/>
                                        </p:tgtEl>
                                        <p:attrNameLst>
                                          <p:attrName>style.visibility</p:attrName>
                                        </p:attrNameLst>
                                      </p:cBhvr>
                                      <p:to>
                                        <p:strVal val="visible"/>
                                      </p:to>
                                    </p:set>
                                    <p:anim calcmode="lin" valueType="num">
                                      <p:cBhvr additive="base">
                                        <p:cTn id="213" dur="1500" fill="hold"/>
                                        <p:tgtEl>
                                          <p:spTgt spid="88"/>
                                        </p:tgtEl>
                                        <p:attrNameLst>
                                          <p:attrName>ppt_x</p:attrName>
                                        </p:attrNameLst>
                                      </p:cBhvr>
                                      <p:tavLst>
                                        <p:tav tm="0">
                                          <p:val>
                                            <p:strVal val="#ppt_x"/>
                                          </p:val>
                                        </p:tav>
                                        <p:tav tm="100000">
                                          <p:val>
                                            <p:strVal val="#ppt_x"/>
                                          </p:val>
                                        </p:tav>
                                      </p:tavLst>
                                    </p:anim>
                                    <p:anim calcmode="lin" valueType="num">
                                      <p:cBhvr additive="base">
                                        <p:cTn id="214" dur="1500" fill="hold"/>
                                        <p:tgtEl>
                                          <p:spTgt spid="88"/>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91"/>
                                        </p:tgtEl>
                                        <p:attrNameLst>
                                          <p:attrName>style.visibility</p:attrName>
                                        </p:attrNameLst>
                                      </p:cBhvr>
                                      <p:to>
                                        <p:strVal val="visible"/>
                                      </p:to>
                                    </p:set>
                                    <p:anim calcmode="lin" valueType="num">
                                      <p:cBhvr additive="base">
                                        <p:cTn id="217" dur="1500" fill="hold"/>
                                        <p:tgtEl>
                                          <p:spTgt spid="91"/>
                                        </p:tgtEl>
                                        <p:attrNameLst>
                                          <p:attrName>ppt_x</p:attrName>
                                        </p:attrNameLst>
                                      </p:cBhvr>
                                      <p:tavLst>
                                        <p:tav tm="0">
                                          <p:val>
                                            <p:strVal val="#ppt_x"/>
                                          </p:val>
                                        </p:tav>
                                        <p:tav tm="100000">
                                          <p:val>
                                            <p:strVal val="#ppt_x"/>
                                          </p:val>
                                        </p:tav>
                                      </p:tavLst>
                                    </p:anim>
                                    <p:anim calcmode="lin" valueType="num">
                                      <p:cBhvr additive="base">
                                        <p:cTn id="218" dur="1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99"/>
                                        </p:tgtEl>
                                        <p:attrNameLst>
                                          <p:attrName>style.visibility</p:attrName>
                                        </p:attrNameLst>
                                      </p:cBhvr>
                                      <p:to>
                                        <p:strVal val="visible"/>
                                      </p:to>
                                    </p:set>
                                    <p:anim calcmode="lin" valueType="num">
                                      <p:cBhvr additive="base">
                                        <p:cTn id="223" dur="1500" fill="hold"/>
                                        <p:tgtEl>
                                          <p:spTgt spid="99"/>
                                        </p:tgtEl>
                                        <p:attrNameLst>
                                          <p:attrName>ppt_x</p:attrName>
                                        </p:attrNameLst>
                                      </p:cBhvr>
                                      <p:tavLst>
                                        <p:tav tm="0">
                                          <p:val>
                                            <p:strVal val="#ppt_x"/>
                                          </p:val>
                                        </p:tav>
                                        <p:tav tm="100000">
                                          <p:val>
                                            <p:strVal val="#ppt_x"/>
                                          </p:val>
                                        </p:tav>
                                      </p:tavLst>
                                    </p:anim>
                                    <p:anim calcmode="lin" valueType="num">
                                      <p:cBhvr additive="base">
                                        <p:cTn id="224" dur="1500" fill="hold"/>
                                        <p:tgtEl>
                                          <p:spTgt spid="99"/>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96"/>
                                        </p:tgtEl>
                                        <p:attrNameLst>
                                          <p:attrName>style.visibility</p:attrName>
                                        </p:attrNameLst>
                                      </p:cBhvr>
                                      <p:to>
                                        <p:strVal val="visible"/>
                                      </p:to>
                                    </p:set>
                                    <p:anim calcmode="lin" valueType="num">
                                      <p:cBhvr additive="base">
                                        <p:cTn id="227" dur="1500" fill="hold"/>
                                        <p:tgtEl>
                                          <p:spTgt spid="96"/>
                                        </p:tgtEl>
                                        <p:attrNameLst>
                                          <p:attrName>ppt_x</p:attrName>
                                        </p:attrNameLst>
                                      </p:cBhvr>
                                      <p:tavLst>
                                        <p:tav tm="0">
                                          <p:val>
                                            <p:strVal val="#ppt_x"/>
                                          </p:val>
                                        </p:tav>
                                        <p:tav tm="100000">
                                          <p:val>
                                            <p:strVal val="#ppt_x"/>
                                          </p:val>
                                        </p:tav>
                                      </p:tavLst>
                                    </p:anim>
                                    <p:anim calcmode="lin" valueType="num">
                                      <p:cBhvr additive="base">
                                        <p:cTn id="228" dur="1500" fill="hold"/>
                                        <p:tgtEl>
                                          <p:spTgt spid="96"/>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97"/>
                                        </p:tgtEl>
                                        <p:attrNameLst>
                                          <p:attrName>style.visibility</p:attrName>
                                        </p:attrNameLst>
                                      </p:cBhvr>
                                      <p:to>
                                        <p:strVal val="visible"/>
                                      </p:to>
                                    </p:set>
                                    <p:anim calcmode="lin" valueType="num">
                                      <p:cBhvr additive="base">
                                        <p:cTn id="231" dur="1500" fill="hold"/>
                                        <p:tgtEl>
                                          <p:spTgt spid="97"/>
                                        </p:tgtEl>
                                        <p:attrNameLst>
                                          <p:attrName>ppt_x</p:attrName>
                                        </p:attrNameLst>
                                      </p:cBhvr>
                                      <p:tavLst>
                                        <p:tav tm="0">
                                          <p:val>
                                            <p:strVal val="#ppt_x"/>
                                          </p:val>
                                        </p:tav>
                                        <p:tav tm="100000">
                                          <p:val>
                                            <p:strVal val="#ppt_x"/>
                                          </p:val>
                                        </p:tav>
                                      </p:tavLst>
                                    </p:anim>
                                    <p:anim calcmode="lin" valueType="num">
                                      <p:cBhvr additive="base">
                                        <p:cTn id="232" dur="1500" fill="hold"/>
                                        <p:tgtEl>
                                          <p:spTgt spid="97"/>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95"/>
                                        </p:tgtEl>
                                        <p:attrNameLst>
                                          <p:attrName>style.visibility</p:attrName>
                                        </p:attrNameLst>
                                      </p:cBhvr>
                                      <p:to>
                                        <p:strVal val="visible"/>
                                      </p:to>
                                    </p:set>
                                    <p:anim calcmode="lin" valueType="num">
                                      <p:cBhvr additive="base">
                                        <p:cTn id="235" dur="1500" fill="hold"/>
                                        <p:tgtEl>
                                          <p:spTgt spid="95"/>
                                        </p:tgtEl>
                                        <p:attrNameLst>
                                          <p:attrName>ppt_x</p:attrName>
                                        </p:attrNameLst>
                                      </p:cBhvr>
                                      <p:tavLst>
                                        <p:tav tm="0">
                                          <p:val>
                                            <p:strVal val="#ppt_x"/>
                                          </p:val>
                                        </p:tav>
                                        <p:tav tm="100000">
                                          <p:val>
                                            <p:strVal val="#ppt_x"/>
                                          </p:val>
                                        </p:tav>
                                      </p:tavLst>
                                    </p:anim>
                                    <p:anim calcmode="lin" valueType="num">
                                      <p:cBhvr additive="base">
                                        <p:cTn id="236" dur="1500" fill="hold"/>
                                        <p:tgtEl>
                                          <p:spTgt spid="95"/>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98"/>
                                        </p:tgtEl>
                                        <p:attrNameLst>
                                          <p:attrName>style.visibility</p:attrName>
                                        </p:attrNameLst>
                                      </p:cBhvr>
                                      <p:to>
                                        <p:strVal val="visible"/>
                                      </p:to>
                                    </p:set>
                                    <p:anim calcmode="lin" valueType="num">
                                      <p:cBhvr additive="base">
                                        <p:cTn id="239" dur="1500" fill="hold"/>
                                        <p:tgtEl>
                                          <p:spTgt spid="98"/>
                                        </p:tgtEl>
                                        <p:attrNameLst>
                                          <p:attrName>ppt_x</p:attrName>
                                        </p:attrNameLst>
                                      </p:cBhvr>
                                      <p:tavLst>
                                        <p:tav tm="0">
                                          <p:val>
                                            <p:strVal val="#ppt_x"/>
                                          </p:val>
                                        </p:tav>
                                        <p:tav tm="100000">
                                          <p:val>
                                            <p:strVal val="#ppt_x"/>
                                          </p:val>
                                        </p:tav>
                                      </p:tavLst>
                                    </p:anim>
                                    <p:anim calcmode="lin" valueType="num">
                                      <p:cBhvr additive="base">
                                        <p:cTn id="240" dur="1500" fill="hold"/>
                                        <p:tgtEl>
                                          <p:spTgt spid="98"/>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93"/>
                                        </p:tgtEl>
                                        <p:attrNameLst>
                                          <p:attrName>style.visibility</p:attrName>
                                        </p:attrNameLst>
                                      </p:cBhvr>
                                      <p:to>
                                        <p:strVal val="visible"/>
                                      </p:to>
                                    </p:set>
                                    <p:anim calcmode="lin" valueType="num">
                                      <p:cBhvr additive="base">
                                        <p:cTn id="243" dur="1500" fill="hold"/>
                                        <p:tgtEl>
                                          <p:spTgt spid="93"/>
                                        </p:tgtEl>
                                        <p:attrNameLst>
                                          <p:attrName>ppt_x</p:attrName>
                                        </p:attrNameLst>
                                      </p:cBhvr>
                                      <p:tavLst>
                                        <p:tav tm="0">
                                          <p:val>
                                            <p:strVal val="#ppt_x"/>
                                          </p:val>
                                        </p:tav>
                                        <p:tav tm="100000">
                                          <p:val>
                                            <p:strVal val="#ppt_x"/>
                                          </p:val>
                                        </p:tav>
                                      </p:tavLst>
                                    </p:anim>
                                    <p:anim calcmode="lin" valueType="num">
                                      <p:cBhvr additive="base">
                                        <p:cTn id="244" dur="1500" fill="hold"/>
                                        <p:tgtEl>
                                          <p:spTgt spid="93"/>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92"/>
                                        </p:tgtEl>
                                        <p:attrNameLst>
                                          <p:attrName>style.visibility</p:attrName>
                                        </p:attrNameLst>
                                      </p:cBhvr>
                                      <p:to>
                                        <p:strVal val="visible"/>
                                      </p:to>
                                    </p:set>
                                    <p:anim calcmode="lin" valueType="num">
                                      <p:cBhvr additive="base">
                                        <p:cTn id="247" dur="1500" fill="hold"/>
                                        <p:tgtEl>
                                          <p:spTgt spid="92"/>
                                        </p:tgtEl>
                                        <p:attrNameLst>
                                          <p:attrName>ppt_x</p:attrName>
                                        </p:attrNameLst>
                                      </p:cBhvr>
                                      <p:tavLst>
                                        <p:tav tm="0">
                                          <p:val>
                                            <p:strVal val="#ppt_x"/>
                                          </p:val>
                                        </p:tav>
                                        <p:tav tm="100000">
                                          <p:val>
                                            <p:strVal val="#ppt_x"/>
                                          </p:val>
                                        </p:tav>
                                      </p:tavLst>
                                    </p:anim>
                                    <p:anim calcmode="lin" valueType="num">
                                      <p:cBhvr additive="base">
                                        <p:cTn id="248" dur="1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2" grpId="0"/>
      <p:bldP spid="64" grpId="0"/>
      <p:bldP spid="70" grpId="0"/>
      <p:bldP spid="71" grpId="0"/>
      <p:bldP spid="72" grpId="0"/>
      <p:bldP spid="73" grpId="0"/>
      <p:bldP spid="74" grpId="0"/>
      <p:bldP spid="75" grpId="0"/>
      <p:bldP spid="76" grpId="0"/>
      <p:bldP spid="77" grpId="0"/>
      <p:bldP spid="78" grpId="0"/>
      <p:bldP spid="80" grpId="0"/>
      <p:bldP spid="81" grpId="0"/>
      <p:bldP spid="82" grpId="0"/>
      <p:bldP spid="83" grpId="0"/>
      <p:bldP spid="84" grpId="0"/>
      <p:bldP spid="85" grpId="0"/>
      <p:bldP spid="86" grpId="0"/>
      <p:bldP spid="87" grpId="0"/>
      <p:bldP spid="88" grpId="0"/>
      <p:bldP spid="90" grpId="0"/>
      <p:bldP spid="91" grpId="0"/>
      <p:bldP spid="92" grpId="0"/>
      <p:bldP spid="93" grpId="0"/>
      <p:bldP spid="94" grpId="0"/>
      <p:bldP spid="95" grpId="0"/>
      <p:bldP spid="96" grpId="0"/>
      <p:bldP spid="97" grpId="0"/>
      <p:bldP spid="98" grpId="0"/>
      <p:bldP spid="99" grpId="0"/>
      <p:bldP spid="7" grpId="0"/>
      <p:bldP spid="8" grpId="0"/>
      <p:bldP spid="10" grpId="0"/>
      <p:bldP spid="12" grpId="0"/>
      <p:bldP spid="24" grpId="0"/>
      <p:bldP spid="35" grpId="0"/>
      <p:bldP spid="23649" grpId="0"/>
      <p:bldP spid="23650" grpId="0"/>
      <p:bldP spid="23657" grpId="0"/>
      <p:bldP spid="9" grpId="0"/>
      <p:bldP spid="11" grpId="0"/>
      <p:bldP spid="54" grpId="0"/>
      <p:bldP spid="56" grpId="0"/>
      <p:bldP spid="57" grpId="0"/>
      <p:bldP spid="63" grpId="0"/>
      <p:bldP spid="65" grpId="0"/>
      <p:bldP spid="58" grpId="0"/>
      <p:bldP spid="59" grpId="0"/>
      <p:bldP spid="60" grpId="0"/>
      <p:bldP spid="61" grpId="0"/>
      <p:bldP spid="66" grpId="0"/>
      <p:bldP spid="67" grpId="0"/>
      <p:bldP spid="68" grpId="0"/>
      <p:bldP spid="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9" name="Group 105"/>
          <p:cNvGraphicFramePr>
            <a:graphicFrameLocks noGrp="1"/>
          </p:cNvGraphicFramePr>
          <p:nvPr>
            <p:extLst>
              <p:ext uri="{D42A27DB-BD31-4B8C-83A1-F6EECF244321}">
                <p14:modId xmlns:p14="http://schemas.microsoft.com/office/powerpoint/2010/main" val="3517210955"/>
              </p:ext>
            </p:extLst>
          </p:nvPr>
        </p:nvGraphicFramePr>
        <p:xfrm>
          <a:off x="286946" y="1272458"/>
          <a:ext cx="8569332" cy="1544301"/>
        </p:xfrm>
        <a:graphic>
          <a:graphicData uri="http://schemas.openxmlformats.org/drawingml/2006/table">
            <a:tbl>
              <a:tblPr>
                <a:tableStyleId>{69CF1AB2-1976-4502-BF36-3FF5EA218861}</a:tableStyleId>
              </a:tblPr>
              <a:tblGrid>
                <a:gridCol w="845818"/>
                <a:gridCol w="641445"/>
                <a:gridCol w="655070"/>
                <a:gridCol w="714111"/>
                <a:gridCol w="714111"/>
                <a:gridCol w="714111"/>
                <a:gridCol w="714111"/>
                <a:gridCol w="714111"/>
                <a:gridCol w="714111"/>
                <a:gridCol w="714111"/>
                <a:gridCol w="714111"/>
                <a:gridCol w="714111"/>
              </a:tblGrid>
              <a:tr h="5384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Symptom</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err="1" smtClean="0">
                          <a:ln>
                            <a:noFill/>
                          </a:ln>
                          <a:solidFill>
                            <a:schemeClr val="bg1"/>
                          </a:solidFill>
                          <a:effectLst/>
                          <a:latin typeface="+mn-lt"/>
                        </a:rPr>
                        <a:t>Fungus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Water  mould</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Bacteria</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smtClean="0">
                          <a:ln>
                            <a:noFill/>
                          </a:ln>
                          <a:solidFill>
                            <a:schemeClr val="bg1"/>
                          </a:solidFill>
                          <a:effectLst/>
                          <a:latin typeface="+mn-lt"/>
                        </a:rPr>
                        <a:t>Virus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Phyto-plasma</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Nematode</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Insect</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Mites</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Animals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&amp;  birds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Nutrients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Physical &amp; herbicide</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r>
              <a:tr h="940816">
                <a:tc>
                  <a:txBody>
                    <a:bodyPr/>
                    <a:lstStyle/>
                    <a:p>
                      <a:pPr marL="0" marR="0" lvl="0" indent="0" algn="l" defTabSz="914400" rtl="0" eaLnBrk="1" fontAlgn="base" latinLnBrk="0" hangingPunct="1">
                        <a:lnSpc>
                          <a:spcPct val="200000"/>
                        </a:lnSpc>
                        <a:spcBef>
                          <a:spcPct val="0"/>
                        </a:spcBef>
                        <a:spcAft>
                          <a:spcPts val="0"/>
                        </a:spcAft>
                        <a:buClrTx/>
                        <a:buSzTx/>
                        <a:buFontTx/>
                        <a:buNone/>
                        <a:tabLst/>
                      </a:pPr>
                      <a:r>
                        <a:rPr kumimoji="0" lang="es-ES" sz="1600" b="1" u="none" strike="noStrike" kern="1200" cap="none" normalizeH="0" baseline="0" dirty="0" err="1" smtClean="0">
                          <a:ln>
                            <a:noFill/>
                          </a:ln>
                          <a:effectLst/>
                          <a:latin typeface="+mn-lt"/>
                        </a:rPr>
                        <a:t>Wilt</a:t>
                      </a:r>
                      <a:endParaRPr kumimoji="0" lang="es-ES" sz="2000" b="1" i="0" u="none" strike="noStrike" kern="1200" cap="none" normalizeH="0" baseline="0" dirty="0" smtClean="0">
                        <a:ln>
                          <a:noFill/>
                        </a:ln>
                        <a:solidFill>
                          <a:sysClr val="windowText" lastClr="000000"/>
                        </a:solidFill>
                        <a:effectLst/>
                        <a:latin typeface="+mn-lt"/>
                        <a:ea typeface="+mn-ea"/>
                        <a:cs typeface="Times New Roman" pitchFamily="18" charset="0"/>
                      </a:endParaRPr>
                    </a:p>
                  </a:txBody>
                  <a:tcPr marL="91462" marR="91462" marT="45732" marB="252163"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24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r>
            </a:tbl>
          </a:graphicData>
        </a:graphic>
      </p:graphicFrame>
      <p:graphicFrame>
        <p:nvGraphicFramePr>
          <p:cNvPr id="16526" name="Group 142"/>
          <p:cNvGraphicFramePr>
            <a:graphicFrameLocks noGrp="1"/>
          </p:cNvGraphicFramePr>
          <p:nvPr>
            <p:extLst>
              <p:ext uri="{D42A27DB-BD31-4B8C-83A1-F6EECF244321}">
                <p14:modId xmlns:p14="http://schemas.microsoft.com/office/powerpoint/2010/main" val="3104112279"/>
              </p:ext>
            </p:extLst>
          </p:nvPr>
        </p:nvGraphicFramePr>
        <p:xfrm>
          <a:off x="287744" y="2930073"/>
          <a:ext cx="8567736" cy="819102"/>
        </p:xfrm>
        <a:graphic>
          <a:graphicData uri="http://schemas.openxmlformats.org/drawingml/2006/table">
            <a:tbl>
              <a:tblPr>
                <a:tableStyleId>{69CF1AB2-1976-4502-BF36-3FF5EA218861}</a:tableStyleId>
              </a:tblPr>
              <a:tblGrid>
                <a:gridCol w="849940"/>
                <a:gridCol w="636525"/>
                <a:gridCol w="655469"/>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noProof="0" dirty="0" err="1" smtClean="0">
                          <a:ln>
                            <a:noFill/>
                          </a:ln>
                          <a:solidFill>
                            <a:schemeClr val="tx1"/>
                          </a:solidFill>
                          <a:effectLst/>
                          <a:latin typeface="+mn-lt"/>
                          <a:ea typeface="+mn-ea"/>
                          <a:cs typeface="+mn-cs"/>
                        </a:rPr>
                        <a:t>Leaf</a:t>
                      </a:r>
                      <a:r>
                        <a:rPr kumimoji="0" lang="es-ES" sz="1400" b="1" u="none" strike="noStrike" kern="1200" cap="none" normalizeH="0" baseline="0" noProof="0" dirty="0" smtClean="0">
                          <a:ln>
                            <a:noFill/>
                          </a:ln>
                          <a:solidFill>
                            <a:schemeClr val="tx1"/>
                          </a:solidFill>
                          <a:effectLst/>
                          <a:latin typeface="+mn-lt"/>
                          <a:ea typeface="+mn-ea"/>
                          <a:cs typeface="+mn-cs"/>
                        </a:rPr>
                        <a:t> spot</a:t>
                      </a: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33" name="TextBox 32"/>
          <p:cNvSpPr txBox="1"/>
          <p:nvPr/>
        </p:nvSpPr>
        <p:spPr>
          <a:xfrm>
            <a:off x="-575714" y="429573"/>
            <a:ext cx="402058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cs typeface="Arial"/>
              </a:rPr>
              <a:t>C1-4 ANSWERS</a:t>
            </a:r>
            <a:endParaRPr lang="en-US" b="1" dirty="0">
              <a:solidFill>
                <a:schemeClr val="bg1"/>
              </a:solidFill>
              <a:cs typeface="Arial"/>
            </a:endParaRPr>
          </a:p>
        </p:txBody>
      </p:sp>
      <p:pic>
        <p:nvPicPr>
          <p:cNvPr id="34" name="Picture 33"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graphicFrame>
        <p:nvGraphicFramePr>
          <p:cNvPr id="51" name="Group 142"/>
          <p:cNvGraphicFramePr>
            <a:graphicFrameLocks noGrp="1"/>
          </p:cNvGraphicFramePr>
          <p:nvPr>
            <p:extLst>
              <p:ext uri="{D42A27DB-BD31-4B8C-83A1-F6EECF244321}">
                <p14:modId xmlns:p14="http://schemas.microsoft.com/office/powerpoint/2010/main" val="3358971720"/>
              </p:ext>
            </p:extLst>
          </p:nvPr>
        </p:nvGraphicFramePr>
        <p:xfrm>
          <a:off x="279656" y="3862489"/>
          <a:ext cx="8567736" cy="819102"/>
        </p:xfrm>
        <a:graphic>
          <a:graphicData uri="http://schemas.openxmlformats.org/drawingml/2006/table">
            <a:tbl>
              <a:tblPr>
                <a:tableStyleId>{69CF1AB2-1976-4502-BF36-3FF5EA218861}</a:tableStyleId>
              </a:tblPr>
              <a:tblGrid>
                <a:gridCol w="868660"/>
                <a:gridCol w="639541"/>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u="none" strike="noStrike" kern="1200" cap="none" normalizeH="0" baseline="0" smtClean="0">
                          <a:ln>
                            <a:noFill/>
                          </a:ln>
                          <a:solidFill>
                            <a:schemeClr val="tx1"/>
                          </a:solidFill>
                          <a:effectLst/>
                          <a:latin typeface="+mn-lt"/>
                          <a:ea typeface="+mn-ea"/>
                          <a:cs typeface="+mn-cs"/>
                        </a:rPr>
                        <a:t>Witches broom</a:t>
                      </a:r>
                      <a:endParaRPr kumimoji="0" lang="en-GB" sz="1400" b="1" u="none" strike="noStrike" kern="1200" cap="none" normalizeH="0" baseline="0" dirty="0" smtClean="0">
                        <a:ln>
                          <a:noFill/>
                        </a:ln>
                        <a:solidFill>
                          <a:schemeClr val="tx1"/>
                        </a:solidFill>
                        <a:effectLst/>
                        <a:latin typeface="+mn-lt"/>
                        <a:ea typeface="+mn-ea"/>
                        <a:cs typeface="+mn-cs"/>
                      </a:endParaRP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2" name="Group 142"/>
          <p:cNvGraphicFramePr>
            <a:graphicFrameLocks noGrp="1"/>
          </p:cNvGraphicFramePr>
          <p:nvPr>
            <p:extLst>
              <p:ext uri="{D42A27DB-BD31-4B8C-83A1-F6EECF244321}">
                <p14:modId xmlns:p14="http://schemas.microsoft.com/office/powerpoint/2010/main" val="1578482736"/>
              </p:ext>
            </p:extLst>
          </p:nvPr>
        </p:nvGraphicFramePr>
        <p:xfrm>
          <a:off x="279656" y="4794905"/>
          <a:ext cx="8567736" cy="766865"/>
        </p:xfrm>
        <a:graphic>
          <a:graphicData uri="http://schemas.openxmlformats.org/drawingml/2006/table">
            <a:tbl>
              <a:tblPr>
                <a:tableStyleId>{69CF1AB2-1976-4502-BF36-3FF5EA218861}</a:tableStyleId>
              </a:tblPr>
              <a:tblGrid>
                <a:gridCol w="868660"/>
                <a:gridCol w="639541"/>
                <a:gridCol w="633733"/>
                <a:gridCol w="713978"/>
                <a:gridCol w="713978"/>
                <a:gridCol w="713978"/>
                <a:gridCol w="713978"/>
                <a:gridCol w="713978"/>
                <a:gridCol w="713978"/>
                <a:gridCol w="713978"/>
                <a:gridCol w="713978"/>
                <a:gridCol w="713978"/>
              </a:tblGrid>
              <a:tr h="7668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Canker</a:t>
                      </a:r>
                      <a:endParaRPr kumimoji="0" lang="es-ES" sz="1400" b="1" u="none" strike="noStrike" kern="1200" cap="none" normalizeH="0" baseline="0" dirty="0" smtClean="0">
                        <a:ln>
                          <a:noFill/>
                        </a:ln>
                        <a:solidFill>
                          <a:schemeClr val="tx1"/>
                        </a:solidFill>
                        <a:effectLst/>
                        <a:latin typeface="+mn-lt"/>
                        <a:ea typeface="+mn-ea"/>
                        <a:cs typeface="+mn-cs"/>
                      </a:endParaRP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3" name="Group 142"/>
          <p:cNvGraphicFramePr>
            <a:graphicFrameLocks noGrp="1"/>
          </p:cNvGraphicFramePr>
          <p:nvPr>
            <p:extLst>
              <p:ext uri="{D42A27DB-BD31-4B8C-83A1-F6EECF244321}">
                <p14:modId xmlns:p14="http://schemas.microsoft.com/office/powerpoint/2010/main" val="1513585585"/>
              </p:ext>
            </p:extLst>
          </p:nvPr>
        </p:nvGraphicFramePr>
        <p:xfrm>
          <a:off x="288132" y="5675084"/>
          <a:ext cx="8567736" cy="819102"/>
        </p:xfrm>
        <a:graphic>
          <a:graphicData uri="http://schemas.openxmlformats.org/drawingml/2006/table">
            <a:tbl>
              <a:tblPr>
                <a:tableStyleId>{69CF1AB2-1976-4502-BF36-3FF5EA218861}</a:tableStyleId>
              </a:tblPr>
              <a:tblGrid>
                <a:gridCol w="849552"/>
                <a:gridCol w="658649"/>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Mosaic</a:t>
                      </a:r>
                      <a:endParaRPr kumimoji="0" lang="es-ES" sz="1400" b="1" u="none" strike="noStrike" kern="1200" cap="none" normalizeH="0" baseline="0" noProof="0" dirty="0" smtClean="0">
                        <a:ln>
                          <a:noFill/>
                        </a:ln>
                        <a:solidFill>
                          <a:schemeClr val="tx1"/>
                        </a:solidFill>
                        <a:effectLst/>
                        <a:latin typeface="+mn-lt"/>
                        <a:ea typeface="+mn-ea"/>
                        <a:cs typeface="+mn-cs"/>
                      </a:endParaRPr>
                    </a:p>
                  </a:txBody>
                  <a:tcPr marL="91434" marR="91434"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55" name="TextBox 54"/>
          <p:cNvSpPr txBox="1"/>
          <p:nvPr/>
        </p:nvSpPr>
        <p:spPr>
          <a:xfrm>
            <a:off x="3243428" y="3134418"/>
            <a:ext cx="639803" cy="461665"/>
          </a:xfrm>
          <a:prstGeom prst="rect">
            <a:avLst/>
          </a:prstGeom>
          <a:noFill/>
        </p:spPr>
        <p:txBody>
          <a:bodyPr wrap="square">
            <a:spAutoFit/>
          </a:bodyPr>
          <a:lstStyle/>
          <a:p>
            <a:pPr algn="ctr">
              <a:defRPr/>
            </a:pPr>
            <a:r>
              <a:rPr lang="en-GB" smtClean="0">
                <a:solidFill>
                  <a:srgbClr val="FF0000"/>
                </a:solidFill>
                <a:latin typeface="+mn-lt"/>
              </a:rPr>
              <a:t>N</a:t>
            </a:r>
            <a:endParaRPr lang="en-GB" dirty="0">
              <a:solidFill>
                <a:srgbClr val="FF0000"/>
              </a:solidFill>
              <a:latin typeface="+mn-lt"/>
            </a:endParaRPr>
          </a:p>
        </p:txBody>
      </p:sp>
      <p:sp>
        <p:nvSpPr>
          <p:cNvPr id="62" name="TextBox 61"/>
          <p:cNvSpPr txBox="1"/>
          <p:nvPr/>
        </p:nvSpPr>
        <p:spPr>
          <a:xfrm>
            <a:off x="7566632" y="4068722"/>
            <a:ext cx="460375" cy="461963"/>
          </a:xfrm>
          <a:prstGeom prst="rect">
            <a:avLst/>
          </a:prstGeom>
          <a:noFill/>
        </p:spPr>
        <p:txBody>
          <a:bodyPr>
            <a:spAutoFit/>
          </a:bodyPr>
          <a:lstStyle/>
          <a:p>
            <a:pPr algn="ctr">
              <a:defRPr/>
            </a:pPr>
            <a:r>
              <a:rPr lang="en-GB" dirty="0">
                <a:latin typeface="+mn-lt"/>
              </a:rPr>
              <a:t>N</a:t>
            </a:r>
          </a:p>
        </p:txBody>
      </p:sp>
      <p:sp>
        <p:nvSpPr>
          <p:cNvPr id="64" name="TextBox 63"/>
          <p:cNvSpPr txBox="1"/>
          <p:nvPr/>
        </p:nvSpPr>
        <p:spPr>
          <a:xfrm>
            <a:off x="7566632" y="3134567"/>
            <a:ext cx="567965" cy="461665"/>
          </a:xfrm>
          <a:prstGeom prst="rect">
            <a:avLst/>
          </a:prstGeom>
          <a:noFill/>
        </p:spPr>
        <p:txBody>
          <a:bodyPr wrap="square">
            <a:spAutoFit/>
          </a:bodyPr>
          <a:lstStyle/>
          <a:p>
            <a:pPr algn="ctr">
              <a:defRPr/>
            </a:pPr>
            <a:r>
              <a:rPr lang="en-GB" smtClean="0">
                <a:solidFill>
                  <a:srgbClr val="FF0000"/>
                </a:solidFill>
                <a:latin typeface="+mn-lt"/>
              </a:rPr>
              <a:t>Y</a:t>
            </a:r>
            <a:endParaRPr lang="en-GB" dirty="0">
              <a:latin typeface="+mn-lt"/>
            </a:endParaRPr>
          </a:p>
        </p:txBody>
      </p:sp>
      <p:sp>
        <p:nvSpPr>
          <p:cNvPr id="70" name="TextBox 69"/>
          <p:cNvSpPr txBox="1"/>
          <p:nvPr/>
        </p:nvSpPr>
        <p:spPr>
          <a:xfrm>
            <a:off x="6810209" y="4068722"/>
            <a:ext cx="460375" cy="461963"/>
          </a:xfrm>
          <a:prstGeom prst="rect">
            <a:avLst/>
          </a:prstGeom>
          <a:noFill/>
        </p:spPr>
        <p:txBody>
          <a:bodyPr>
            <a:spAutoFit/>
          </a:bodyPr>
          <a:lstStyle/>
          <a:p>
            <a:pPr algn="ctr">
              <a:defRPr/>
            </a:pPr>
            <a:r>
              <a:rPr lang="en-GB" dirty="0">
                <a:latin typeface="+mn-lt"/>
              </a:rPr>
              <a:t>N</a:t>
            </a:r>
          </a:p>
        </p:txBody>
      </p:sp>
      <p:sp>
        <p:nvSpPr>
          <p:cNvPr id="71" name="TextBox 70"/>
          <p:cNvSpPr txBox="1"/>
          <p:nvPr/>
        </p:nvSpPr>
        <p:spPr>
          <a:xfrm>
            <a:off x="5439977" y="4068722"/>
            <a:ext cx="334726" cy="461963"/>
          </a:xfrm>
          <a:prstGeom prst="rect">
            <a:avLst/>
          </a:prstGeom>
          <a:noFill/>
        </p:spPr>
        <p:txBody>
          <a:bodyPr wrap="square">
            <a:spAutoFit/>
          </a:bodyPr>
          <a:lstStyle/>
          <a:p>
            <a:pPr algn="ctr">
              <a:defRPr/>
            </a:pPr>
            <a:r>
              <a:rPr lang="en-GB" dirty="0">
                <a:latin typeface="+mn-lt"/>
              </a:rPr>
              <a:t>N</a:t>
            </a:r>
          </a:p>
        </p:txBody>
      </p:sp>
      <p:sp>
        <p:nvSpPr>
          <p:cNvPr id="72" name="TextBox 71"/>
          <p:cNvSpPr txBox="1"/>
          <p:nvPr/>
        </p:nvSpPr>
        <p:spPr>
          <a:xfrm>
            <a:off x="3313583" y="4068722"/>
            <a:ext cx="320065" cy="461963"/>
          </a:xfrm>
          <a:prstGeom prst="rect">
            <a:avLst/>
          </a:prstGeom>
          <a:noFill/>
        </p:spPr>
        <p:txBody>
          <a:bodyPr wrap="square">
            <a:spAutoFit/>
          </a:bodyPr>
          <a:lstStyle/>
          <a:p>
            <a:pPr algn="ctr">
              <a:defRPr/>
            </a:pPr>
            <a:r>
              <a:rPr lang="en-GB" dirty="0">
                <a:latin typeface="+mn-lt"/>
              </a:rPr>
              <a:t>N</a:t>
            </a:r>
          </a:p>
        </p:txBody>
      </p:sp>
      <p:sp>
        <p:nvSpPr>
          <p:cNvPr id="73" name="TextBox 72"/>
          <p:cNvSpPr txBox="1"/>
          <p:nvPr/>
        </p:nvSpPr>
        <p:spPr>
          <a:xfrm>
            <a:off x="1846094" y="4068722"/>
            <a:ext cx="460375" cy="461963"/>
          </a:xfrm>
          <a:prstGeom prst="rect">
            <a:avLst/>
          </a:prstGeom>
          <a:noFill/>
        </p:spPr>
        <p:txBody>
          <a:bodyPr>
            <a:spAutoFit/>
          </a:bodyPr>
          <a:lstStyle/>
          <a:p>
            <a:pPr algn="ctr">
              <a:defRPr/>
            </a:pPr>
            <a:r>
              <a:rPr lang="en-GB" dirty="0">
                <a:latin typeface="+mn-lt"/>
              </a:rPr>
              <a:t>N</a:t>
            </a:r>
          </a:p>
        </p:txBody>
      </p:sp>
      <p:sp>
        <p:nvSpPr>
          <p:cNvPr id="74" name="TextBox 73"/>
          <p:cNvSpPr txBox="1"/>
          <p:nvPr/>
        </p:nvSpPr>
        <p:spPr>
          <a:xfrm>
            <a:off x="2597641" y="4068722"/>
            <a:ext cx="422809" cy="461963"/>
          </a:xfrm>
          <a:prstGeom prst="rect">
            <a:avLst/>
          </a:prstGeom>
          <a:noFill/>
        </p:spPr>
        <p:txBody>
          <a:bodyPr wrap="square">
            <a:spAutoFit/>
          </a:bodyPr>
          <a:lstStyle/>
          <a:p>
            <a:pPr algn="ctr">
              <a:defRPr/>
            </a:pPr>
            <a:r>
              <a:rPr lang="en-GB" dirty="0">
                <a:latin typeface="+mn-lt"/>
              </a:rPr>
              <a:t>N</a:t>
            </a:r>
          </a:p>
        </p:txBody>
      </p:sp>
      <p:sp>
        <p:nvSpPr>
          <p:cNvPr id="75" name="TextBox 74"/>
          <p:cNvSpPr txBox="1"/>
          <p:nvPr/>
        </p:nvSpPr>
        <p:spPr>
          <a:xfrm>
            <a:off x="4685934" y="4068722"/>
            <a:ext cx="410080" cy="461963"/>
          </a:xfrm>
          <a:prstGeom prst="rect">
            <a:avLst/>
          </a:prstGeom>
          <a:noFill/>
        </p:spPr>
        <p:txBody>
          <a:bodyPr wrap="square">
            <a:spAutoFit/>
          </a:bodyPr>
          <a:lstStyle/>
          <a:p>
            <a:pPr algn="ctr">
              <a:defRPr/>
            </a:pPr>
            <a:r>
              <a:rPr lang="en-GB" dirty="0">
                <a:latin typeface="+mn-lt"/>
              </a:rPr>
              <a:t>N</a:t>
            </a:r>
          </a:p>
        </p:txBody>
      </p:sp>
      <p:sp>
        <p:nvSpPr>
          <p:cNvPr id="76" name="TextBox 75"/>
          <p:cNvSpPr txBox="1"/>
          <p:nvPr/>
        </p:nvSpPr>
        <p:spPr>
          <a:xfrm>
            <a:off x="7566632" y="4973913"/>
            <a:ext cx="460375" cy="461963"/>
          </a:xfrm>
          <a:prstGeom prst="rect">
            <a:avLst/>
          </a:prstGeom>
          <a:noFill/>
        </p:spPr>
        <p:txBody>
          <a:bodyPr>
            <a:spAutoFit/>
          </a:bodyPr>
          <a:lstStyle/>
          <a:p>
            <a:pPr algn="ctr">
              <a:defRPr/>
            </a:pPr>
            <a:r>
              <a:rPr lang="en-GB" dirty="0">
                <a:latin typeface="+mn-lt"/>
              </a:rPr>
              <a:t>N</a:t>
            </a:r>
          </a:p>
        </p:txBody>
      </p:sp>
      <p:sp>
        <p:nvSpPr>
          <p:cNvPr id="77" name="TextBox 76"/>
          <p:cNvSpPr txBox="1"/>
          <p:nvPr/>
        </p:nvSpPr>
        <p:spPr>
          <a:xfrm>
            <a:off x="1375919" y="4974062"/>
            <a:ext cx="204788" cy="461665"/>
          </a:xfrm>
          <a:prstGeom prst="rect">
            <a:avLst/>
          </a:prstGeom>
          <a:noFill/>
        </p:spPr>
        <p:txBody>
          <a:bodyPr wrap="square">
            <a:spAutoFit/>
          </a:bodyPr>
          <a:lstStyle/>
          <a:p>
            <a:pPr algn="ctr">
              <a:defRPr/>
            </a:pPr>
            <a:r>
              <a:rPr lang="en-GB" dirty="0">
                <a:latin typeface="+mn-lt"/>
              </a:rPr>
              <a:t>Y</a:t>
            </a:r>
          </a:p>
        </p:txBody>
      </p:sp>
      <p:sp>
        <p:nvSpPr>
          <p:cNvPr id="78" name="TextBox 77"/>
          <p:cNvSpPr txBox="1"/>
          <p:nvPr/>
        </p:nvSpPr>
        <p:spPr>
          <a:xfrm>
            <a:off x="2706651" y="4974062"/>
            <a:ext cx="204788" cy="461665"/>
          </a:xfrm>
          <a:prstGeom prst="rect">
            <a:avLst/>
          </a:prstGeom>
          <a:noFill/>
        </p:spPr>
        <p:txBody>
          <a:bodyPr wrap="square">
            <a:spAutoFit/>
          </a:bodyPr>
          <a:lstStyle/>
          <a:p>
            <a:pPr algn="ctr">
              <a:defRPr/>
            </a:pPr>
            <a:r>
              <a:rPr lang="en-GB" dirty="0">
                <a:latin typeface="+mn-lt"/>
              </a:rPr>
              <a:t>Y</a:t>
            </a:r>
          </a:p>
        </p:txBody>
      </p:sp>
      <p:sp>
        <p:nvSpPr>
          <p:cNvPr id="80" name="TextBox 79"/>
          <p:cNvSpPr txBox="1"/>
          <p:nvPr/>
        </p:nvSpPr>
        <p:spPr>
          <a:xfrm>
            <a:off x="8367369" y="497406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81" name="TextBox 80"/>
          <p:cNvSpPr txBox="1"/>
          <p:nvPr/>
        </p:nvSpPr>
        <p:spPr>
          <a:xfrm>
            <a:off x="6810209" y="4973913"/>
            <a:ext cx="460375" cy="461963"/>
          </a:xfrm>
          <a:prstGeom prst="rect">
            <a:avLst/>
          </a:prstGeom>
          <a:noFill/>
        </p:spPr>
        <p:txBody>
          <a:bodyPr>
            <a:spAutoFit/>
          </a:bodyPr>
          <a:lstStyle/>
          <a:p>
            <a:pPr algn="ctr">
              <a:defRPr/>
            </a:pPr>
            <a:r>
              <a:rPr lang="en-GB" dirty="0">
                <a:latin typeface="+mn-lt"/>
              </a:rPr>
              <a:t>N</a:t>
            </a:r>
          </a:p>
        </p:txBody>
      </p:sp>
      <p:sp>
        <p:nvSpPr>
          <p:cNvPr id="82" name="TextBox 81"/>
          <p:cNvSpPr txBox="1"/>
          <p:nvPr/>
        </p:nvSpPr>
        <p:spPr>
          <a:xfrm>
            <a:off x="5439977" y="4973913"/>
            <a:ext cx="334726" cy="461963"/>
          </a:xfrm>
          <a:prstGeom prst="rect">
            <a:avLst/>
          </a:prstGeom>
          <a:noFill/>
        </p:spPr>
        <p:txBody>
          <a:bodyPr wrap="square">
            <a:spAutoFit/>
          </a:bodyPr>
          <a:lstStyle/>
          <a:p>
            <a:pPr algn="ctr">
              <a:defRPr/>
            </a:pPr>
            <a:r>
              <a:rPr lang="en-GB" dirty="0">
                <a:latin typeface="+mn-lt"/>
              </a:rPr>
              <a:t>N</a:t>
            </a:r>
          </a:p>
        </p:txBody>
      </p:sp>
      <p:sp>
        <p:nvSpPr>
          <p:cNvPr id="83" name="TextBox 82"/>
          <p:cNvSpPr txBox="1"/>
          <p:nvPr/>
        </p:nvSpPr>
        <p:spPr>
          <a:xfrm>
            <a:off x="3313583" y="4973913"/>
            <a:ext cx="320065" cy="461963"/>
          </a:xfrm>
          <a:prstGeom prst="rect">
            <a:avLst/>
          </a:prstGeom>
          <a:noFill/>
        </p:spPr>
        <p:txBody>
          <a:bodyPr wrap="square">
            <a:spAutoFit/>
          </a:bodyPr>
          <a:lstStyle/>
          <a:p>
            <a:pPr algn="ctr">
              <a:defRPr/>
            </a:pPr>
            <a:r>
              <a:rPr lang="en-GB" dirty="0">
                <a:latin typeface="+mn-lt"/>
              </a:rPr>
              <a:t>N</a:t>
            </a:r>
          </a:p>
        </p:txBody>
      </p:sp>
      <p:sp>
        <p:nvSpPr>
          <p:cNvPr id="84" name="TextBox 83"/>
          <p:cNvSpPr txBox="1"/>
          <p:nvPr/>
        </p:nvSpPr>
        <p:spPr>
          <a:xfrm>
            <a:off x="1846094" y="4973913"/>
            <a:ext cx="460375" cy="461963"/>
          </a:xfrm>
          <a:prstGeom prst="rect">
            <a:avLst/>
          </a:prstGeom>
          <a:noFill/>
        </p:spPr>
        <p:txBody>
          <a:bodyPr>
            <a:spAutoFit/>
          </a:bodyPr>
          <a:lstStyle/>
          <a:p>
            <a:pPr algn="ctr">
              <a:defRPr/>
            </a:pPr>
            <a:r>
              <a:rPr lang="en-GB" dirty="0">
                <a:latin typeface="+mn-lt"/>
              </a:rPr>
              <a:t>N</a:t>
            </a:r>
          </a:p>
        </p:txBody>
      </p:sp>
      <p:sp>
        <p:nvSpPr>
          <p:cNvPr id="85" name="TextBox 84"/>
          <p:cNvSpPr txBox="1"/>
          <p:nvPr/>
        </p:nvSpPr>
        <p:spPr>
          <a:xfrm>
            <a:off x="3988306" y="4973913"/>
            <a:ext cx="422809" cy="461963"/>
          </a:xfrm>
          <a:prstGeom prst="rect">
            <a:avLst/>
          </a:prstGeom>
          <a:noFill/>
        </p:spPr>
        <p:txBody>
          <a:bodyPr wrap="square">
            <a:spAutoFit/>
          </a:bodyPr>
          <a:lstStyle/>
          <a:p>
            <a:pPr algn="ctr">
              <a:defRPr/>
            </a:pPr>
            <a:r>
              <a:rPr lang="en-GB" dirty="0">
                <a:latin typeface="+mn-lt"/>
              </a:rPr>
              <a:t>N</a:t>
            </a:r>
          </a:p>
        </p:txBody>
      </p:sp>
      <p:sp>
        <p:nvSpPr>
          <p:cNvPr id="86" name="TextBox 85"/>
          <p:cNvSpPr txBox="1"/>
          <p:nvPr/>
        </p:nvSpPr>
        <p:spPr>
          <a:xfrm>
            <a:off x="4685934" y="4973913"/>
            <a:ext cx="410080" cy="461963"/>
          </a:xfrm>
          <a:prstGeom prst="rect">
            <a:avLst/>
          </a:prstGeom>
          <a:noFill/>
        </p:spPr>
        <p:txBody>
          <a:bodyPr wrap="square">
            <a:spAutoFit/>
          </a:bodyPr>
          <a:lstStyle/>
          <a:p>
            <a:pPr algn="ctr">
              <a:defRPr/>
            </a:pPr>
            <a:r>
              <a:rPr lang="en-GB" dirty="0">
                <a:latin typeface="+mn-lt"/>
              </a:rPr>
              <a:t>N</a:t>
            </a:r>
          </a:p>
        </p:txBody>
      </p:sp>
      <p:sp>
        <p:nvSpPr>
          <p:cNvPr id="87" name="TextBox 86"/>
          <p:cNvSpPr txBox="1"/>
          <p:nvPr/>
        </p:nvSpPr>
        <p:spPr>
          <a:xfrm>
            <a:off x="6122092" y="4973913"/>
            <a:ext cx="460375" cy="461963"/>
          </a:xfrm>
          <a:prstGeom prst="rect">
            <a:avLst/>
          </a:prstGeom>
          <a:noFill/>
        </p:spPr>
        <p:txBody>
          <a:bodyPr>
            <a:spAutoFit/>
          </a:bodyPr>
          <a:lstStyle/>
          <a:p>
            <a:pPr algn="ctr">
              <a:defRPr/>
            </a:pPr>
            <a:r>
              <a:rPr lang="en-GB" dirty="0">
                <a:latin typeface="+mn-lt"/>
              </a:rPr>
              <a:t>N</a:t>
            </a:r>
          </a:p>
        </p:txBody>
      </p:sp>
      <p:sp>
        <p:nvSpPr>
          <p:cNvPr id="88" name="TextBox 87"/>
          <p:cNvSpPr txBox="1"/>
          <p:nvPr/>
        </p:nvSpPr>
        <p:spPr>
          <a:xfrm>
            <a:off x="7566632"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0" name="TextBox 89"/>
          <p:cNvSpPr txBox="1"/>
          <p:nvPr/>
        </p:nvSpPr>
        <p:spPr>
          <a:xfrm>
            <a:off x="3371221" y="5839132"/>
            <a:ext cx="204788" cy="461665"/>
          </a:xfrm>
          <a:prstGeom prst="rect">
            <a:avLst/>
          </a:prstGeom>
          <a:noFill/>
        </p:spPr>
        <p:txBody>
          <a:bodyPr wrap="square">
            <a:spAutoFit/>
          </a:bodyPr>
          <a:lstStyle/>
          <a:p>
            <a:pPr algn="ctr">
              <a:defRPr/>
            </a:pPr>
            <a:r>
              <a:rPr lang="en-GB" dirty="0">
                <a:latin typeface="+mn-lt"/>
              </a:rPr>
              <a:t>Y</a:t>
            </a:r>
          </a:p>
        </p:txBody>
      </p:sp>
      <p:sp>
        <p:nvSpPr>
          <p:cNvPr id="91" name="TextBox 90"/>
          <p:cNvSpPr txBox="1"/>
          <p:nvPr/>
        </p:nvSpPr>
        <p:spPr>
          <a:xfrm>
            <a:off x="6249885" y="5839132"/>
            <a:ext cx="204788" cy="461665"/>
          </a:xfrm>
          <a:prstGeom prst="rect">
            <a:avLst/>
          </a:prstGeom>
          <a:noFill/>
        </p:spPr>
        <p:txBody>
          <a:bodyPr wrap="square">
            <a:spAutoFit/>
          </a:bodyPr>
          <a:lstStyle/>
          <a:p>
            <a:pPr algn="ctr">
              <a:defRPr/>
            </a:pPr>
            <a:r>
              <a:rPr lang="en-GB" dirty="0">
                <a:latin typeface="+mn-lt"/>
              </a:rPr>
              <a:t>Y</a:t>
            </a:r>
          </a:p>
        </p:txBody>
      </p:sp>
      <p:sp>
        <p:nvSpPr>
          <p:cNvPr id="92" name="TextBox 91"/>
          <p:cNvSpPr txBox="1"/>
          <p:nvPr/>
        </p:nvSpPr>
        <p:spPr>
          <a:xfrm>
            <a:off x="8367369" y="583913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93" name="TextBox 92"/>
          <p:cNvSpPr txBox="1"/>
          <p:nvPr/>
        </p:nvSpPr>
        <p:spPr>
          <a:xfrm>
            <a:off x="6810209" y="5838983"/>
            <a:ext cx="460375" cy="461963"/>
          </a:xfrm>
          <a:prstGeom prst="rect">
            <a:avLst/>
          </a:prstGeom>
          <a:noFill/>
        </p:spPr>
        <p:txBody>
          <a:bodyPr>
            <a:spAutoFit/>
          </a:bodyPr>
          <a:lstStyle/>
          <a:p>
            <a:pPr algn="ctr">
              <a:defRPr/>
            </a:pPr>
            <a:r>
              <a:rPr lang="en-GB" dirty="0">
                <a:latin typeface="+mn-lt"/>
              </a:rPr>
              <a:t>N</a:t>
            </a:r>
          </a:p>
        </p:txBody>
      </p:sp>
      <p:sp>
        <p:nvSpPr>
          <p:cNvPr id="94" name="TextBox 93"/>
          <p:cNvSpPr txBox="1"/>
          <p:nvPr/>
        </p:nvSpPr>
        <p:spPr>
          <a:xfrm>
            <a:off x="5439977" y="5838983"/>
            <a:ext cx="334726" cy="461963"/>
          </a:xfrm>
          <a:prstGeom prst="rect">
            <a:avLst/>
          </a:prstGeom>
          <a:noFill/>
        </p:spPr>
        <p:txBody>
          <a:bodyPr wrap="square">
            <a:spAutoFit/>
          </a:bodyPr>
          <a:lstStyle/>
          <a:p>
            <a:pPr algn="ctr">
              <a:defRPr/>
            </a:pPr>
            <a:r>
              <a:rPr lang="en-GB" dirty="0">
                <a:latin typeface="+mn-lt"/>
              </a:rPr>
              <a:t>Y</a:t>
            </a:r>
          </a:p>
        </p:txBody>
      </p:sp>
      <p:sp>
        <p:nvSpPr>
          <p:cNvPr id="95" name="TextBox 94"/>
          <p:cNvSpPr txBox="1"/>
          <p:nvPr/>
        </p:nvSpPr>
        <p:spPr>
          <a:xfrm>
            <a:off x="4039678" y="5838983"/>
            <a:ext cx="320065" cy="461963"/>
          </a:xfrm>
          <a:prstGeom prst="rect">
            <a:avLst/>
          </a:prstGeom>
          <a:noFill/>
        </p:spPr>
        <p:txBody>
          <a:bodyPr wrap="square">
            <a:spAutoFit/>
          </a:bodyPr>
          <a:lstStyle/>
          <a:p>
            <a:pPr algn="ctr">
              <a:defRPr/>
            </a:pPr>
            <a:r>
              <a:rPr lang="en-GB" dirty="0">
                <a:latin typeface="+mn-lt"/>
              </a:rPr>
              <a:t>N</a:t>
            </a:r>
          </a:p>
        </p:txBody>
      </p:sp>
      <p:sp>
        <p:nvSpPr>
          <p:cNvPr id="96" name="TextBox 95"/>
          <p:cNvSpPr txBox="1"/>
          <p:nvPr/>
        </p:nvSpPr>
        <p:spPr>
          <a:xfrm>
            <a:off x="1846094" y="5838983"/>
            <a:ext cx="460375" cy="461963"/>
          </a:xfrm>
          <a:prstGeom prst="rect">
            <a:avLst/>
          </a:prstGeom>
          <a:noFill/>
        </p:spPr>
        <p:txBody>
          <a:bodyPr>
            <a:spAutoFit/>
          </a:bodyPr>
          <a:lstStyle/>
          <a:p>
            <a:pPr algn="ctr">
              <a:defRPr/>
            </a:pPr>
            <a:r>
              <a:rPr lang="en-GB" dirty="0">
                <a:latin typeface="+mn-lt"/>
              </a:rPr>
              <a:t>N</a:t>
            </a:r>
          </a:p>
        </p:txBody>
      </p:sp>
      <p:sp>
        <p:nvSpPr>
          <p:cNvPr id="97" name="TextBox 96"/>
          <p:cNvSpPr txBox="1"/>
          <p:nvPr/>
        </p:nvSpPr>
        <p:spPr>
          <a:xfrm>
            <a:off x="2597641" y="5838983"/>
            <a:ext cx="422809" cy="461963"/>
          </a:xfrm>
          <a:prstGeom prst="rect">
            <a:avLst/>
          </a:prstGeom>
          <a:noFill/>
        </p:spPr>
        <p:txBody>
          <a:bodyPr wrap="square">
            <a:spAutoFit/>
          </a:bodyPr>
          <a:lstStyle/>
          <a:p>
            <a:pPr algn="ctr">
              <a:defRPr/>
            </a:pPr>
            <a:r>
              <a:rPr lang="en-GB" dirty="0">
                <a:latin typeface="+mn-lt"/>
              </a:rPr>
              <a:t>N</a:t>
            </a:r>
          </a:p>
        </p:txBody>
      </p:sp>
      <p:sp>
        <p:nvSpPr>
          <p:cNvPr id="98" name="TextBox 97"/>
          <p:cNvSpPr txBox="1"/>
          <p:nvPr/>
        </p:nvSpPr>
        <p:spPr>
          <a:xfrm>
            <a:off x="4685934" y="5838983"/>
            <a:ext cx="410080" cy="461963"/>
          </a:xfrm>
          <a:prstGeom prst="rect">
            <a:avLst/>
          </a:prstGeom>
          <a:noFill/>
        </p:spPr>
        <p:txBody>
          <a:bodyPr wrap="square">
            <a:spAutoFit/>
          </a:bodyPr>
          <a:lstStyle/>
          <a:p>
            <a:pPr algn="ctr">
              <a:defRPr/>
            </a:pPr>
            <a:r>
              <a:rPr lang="en-GB" dirty="0">
                <a:latin typeface="+mn-lt"/>
              </a:rPr>
              <a:t>N</a:t>
            </a:r>
          </a:p>
        </p:txBody>
      </p:sp>
      <p:sp>
        <p:nvSpPr>
          <p:cNvPr id="99" name="TextBox 98"/>
          <p:cNvSpPr txBox="1"/>
          <p:nvPr/>
        </p:nvSpPr>
        <p:spPr>
          <a:xfrm>
            <a:off x="1248126" y="5838983"/>
            <a:ext cx="460375" cy="461963"/>
          </a:xfrm>
          <a:prstGeom prst="rect">
            <a:avLst/>
          </a:prstGeom>
          <a:noFill/>
        </p:spPr>
        <p:txBody>
          <a:bodyPr>
            <a:spAutoFit/>
          </a:bodyPr>
          <a:lstStyle/>
          <a:p>
            <a:pPr algn="ctr">
              <a:defRPr/>
            </a:pPr>
            <a:r>
              <a:rPr lang="en-GB" dirty="0">
                <a:latin typeface="+mn-lt"/>
              </a:rPr>
              <a:t>N</a:t>
            </a:r>
          </a:p>
        </p:txBody>
      </p:sp>
      <p:sp>
        <p:nvSpPr>
          <p:cNvPr id="100" name="TextBox 9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7" name="TextBox 6"/>
          <p:cNvSpPr txBox="1"/>
          <p:nvPr/>
        </p:nvSpPr>
        <p:spPr>
          <a:xfrm>
            <a:off x="1299719" y="2130417"/>
            <a:ext cx="357188" cy="461963"/>
          </a:xfrm>
          <a:prstGeom prst="rect">
            <a:avLst/>
          </a:prstGeom>
          <a:noFill/>
        </p:spPr>
        <p:txBody>
          <a:bodyPr>
            <a:spAutoFit/>
          </a:bodyPr>
          <a:lstStyle/>
          <a:p>
            <a:pPr algn="ctr">
              <a:defRPr/>
            </a:pPr>
            <a:r>
              <a:rPr lang="en-GB" dirty="0">
                <a:latin typeface="+mn-lt"/>
              </a:rPr>
              <a:t>Y</a:t>
            </a:r>
          </a:p>
        </p:txBody>
      </p:sp>
      <p:sp>
        <p:nvSpPr>
          <p:cNvPr id="8" name="TextBox 7"/>
          <p:cNvSpPr txBox="1"/>
          <p:nvPr/>
        </p:nvSpPr>
        <p:spPr>
          <a:xfrm>
            <a:off x="2628864" y="2130417"/>
            <a:ext cx="360362" cy="461963"/>
          </a:xfrm>
          <a:prstGeom prst="rect">
            <a:avLst/>
          </a:prstGeom>
          <a:noFill/>
        </p:spPr>
        <p:txBody>
          <a:bodyPr>
            <a:spAutoFit/>
          </a:bodyPr>
          <a:lstStyle/>
          <a:p>
            <a:pPr algn="ctr">
              <a:defRPr/>
            </a:pPr>
            <a:r>
              <a:rPr lang="en-GB" dirty="0">
                <a:latin typeface="+mn-lt"/>
              </a:rPr>
              <a:t>Y</a:t>
            </a:r>
          </a:p>
        </p:txBody>
      </p:sp>
      <p:sp>
        <p:nvSpPr>
          <p:cNvPr id="10" name="TextBox 9"/>
          <p:cNvSpPr txBox="1"/>
          <p:nvPr/>
        </p:nvSpPr>
        <p:spPr>
          <a:xfrm>
            <a:off x="4672693" y="2130417"/>
            <a:ext cx="436562" cy="461963"/>
          </a:xfrm>
          <a:prstGeom prst="rect">
            <a:avLst/>
          </a:prstGeom>
          <a:noFill/>
        </p:spPr>
        <p:txBody>
          <a:bodyPr>
            <a:spAutoFit/>
          </a:bodyPr>
          <a:lstStyle/>
          <a:p>
            <a:pPr algn="ctr">
              <a:defRPr/>
            </a:pPr>
            <a:r>
              <a:rPr lang="en-GB" dirty="0">
                <a:latin typeface="+mn-lt"/>
              </a:rPr>
              <a:t>Y</a:t>
            </a:r>
          </a:p>
        </p:txBody>
      </p:sp>
      <p:sp>
        <p:nvSpPr>
          <p:cNvPr id="12" name="TextBox 11"/>
          <p:cNvSpPr txBox="1">
            <a:spLocks noChangeArrowheads="1"/>
          </p:cNvSpPr>
          <p:nvPr/>
        </p:nvSpPr>
        <p:spPr bwMode="auto">
          <a:xfrm>
            <a:off x="5405728" y="2130417"/>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Y</a:t>
            </a:r>
          </a:p>
        </p:txBody>
      </p:sp>
      <p:sp>
        <p:nvSpPr>
          <p:cNvPr id="24" name="TextBox 23"/>
          <p:cNvSpPr txBox="1">
            <a:spLocks noChangeArrowheads="1"/>
          </p:cNvSpPr>
          <p:nvPr/>
        </p:nvSpPr>
        <p:spPr bwMode="auto">
          <a:xfrm>
            <a:off x="8289582" y="2130417"/>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Y</a:t>
            </a:r>
          </a:p>
        </p:txBody>
      </p:sp>
      <p:sp>
        <p:nvSpPr>
          <p:cNvPr id="35" name="TextBox 34"/>
          <p:cNvSpPr txBox="1"/>
          <p:nvPr/>
        </p:nvSpPr>
        <p:spPr>
          <a:xfrm>
            <a:off x="1896100" y="2130417"/>
            <a:ext cx="360362" cy="461963"/>
          </a:xfrm>
          <a:prstGeom prst="rect">
            <a:avLst/>
          </a:prstGeom>
          <a:noFill/>
        </p:spPr>
        <p:txBody>
          <a:bodyPr>
            <a:spAutoFit/>
          </a:bodyPr>
          <a:lstStyle/>
          <a:p>
            <a:pPr algn="ctr">
              <a:defRPr/>
            </a:pPr>
            <a:r>
              <a:rPr lang="en-GB" dirty="0">
                <a:latin typeface="+mn-lt"/>
              </a:rPr>
              <a:t>Y</a:t>
            </a:r>
          </a:p>
        </p:txBody>
      </p:sp>
      <p:sp>
        <p:nvSpPr>
          <p:cNvPr id="23649" name="TextBox 24"/>
          <p:cNvSpPr txBox="1">
            <a:spLocks noChangeArrowheads="1"/>
          </p:cNvSpPr>
          <p:nvPr/>
        </p:nvSpPr>
        <p:spPr bwMode="auto">
          <a:xfrm>
            <a:off x="6823703" y="2130417"/>
            <a:ext cx="43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23650" name="TextBox 26"/>
          <p:cNvSpPr txBox="1">
            <a:spLocks noChangeArrowheads="1"/>
          </p:cNvSpPr>
          <p:nvPr/>
        </p:nvSpPr>
        <p:spPr bwMode="auto">
          <a:xfrm>
            <a:off x="6105423" y="2130417"/>
            <a:ext cx="49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23657" name="TextBox 42"/>
          <p:cNvSpPr txBox="1">
            <a:spLocks noChangeArrowheads="1"/>
          </p:cNvSpPr>
          <p:nvPr/>
        </p:nvSpPr>
        <p:spPr bwMode="auto">
          <a:xfrm>
            <a:off x="7576157" y="2130417"/>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9" name="TextBox 8"/>
          <p:cNvSpPr txBox="1"/>
          <p:nvPr/>
        </p:nvSpPr>
        <p:spPr>
          <a:xfrm>
            <a:off x="3275178" y="2130417"/>
            <a:ext cx="608053" cy="461665"/>
          </a:xfrm>
          <a:prstGeom prst="rect">
            <a:avLst/>
          </a:prstGeom>
          <a:noFill/>
        </p:spPr>
        <p:txBody>
          <a:bodyPr wrap="square">
            <a:spAutoFit/>
          </a:bodyPr>
          <a:lstStyle/>
          <a:p>
            <a:pPr algn="ctr">
              <a:defRPr/>
            </a:pPr>
            <a:r>
              <a:rPr lang="en-GB" smtClean="0">
                <a:solidFill>
                  <a:srgbClr val="FF0000"/>
                </a:solidFill>
                <a:latin typeface="+mn-lt"/>
              </a:rPr>
              <a:t>N</a:t>
            </a:r>
            <a:endParaRPr lang="en-GB" dirty="0">
              <a:solidFill>
                <a:srgbClr val="FF0000"/>
              </a:solidFill>
              <a:latin typeface="+mn-lt"/>
            </a:endParaRPr>
          </a:p>
        </p:txBody>
      </p:sp>
      <p:sp>
        <p:nvSpPr>
          <p:cNvPr id="11" name="TextBox 10"/>
          <p:cNvSpPr txBox="1"/>
          <p:nvPr/>
        </p:nvSpPr>
        <p:spPr>
          <a:xfrm>
            <a:off x="3969523" y="2130417"/>
            <a:ext cx="578726" cy="461665"/>
          </a:xfrm>
          <a:prstGeom prst="rect">
            <a:avLst/>
          </a:prstGeom>
          <a:noFill/>
        </p:spPr>
        <p:txBody>
          <a:bodyPr wrap="square">
            <a:spAutoFit/>
          </a:bodyPr>
          <a:lstStyle/>
          <a:p>
            <a:pPr algn="ctr">
              <a:defRPr/>
            </a:pPr>
            <a:r>
              <a:rPr lang="en-GB" smtClean="0">
                <a:solidFill>
                  <a:srgbClr val="FF0000"/>
                </a:solidFill>
                <a:latin typeface="+mn-lt"/>
              </a:rPr>
              <a:t>N</a:t>
            </a:r>
            <a:endParaRPr lang="en-GB" dirty="0">
              <a:solidFill>
                <a:srgbClr val="FF0000"/>
              </a:solidFill>
              <a:latin typeface="+mn-lt"/>
            </a:endParaRPr>
          </a:p>
        </p:txBody>
      </p:sp>
      <p:sp>
        <p:nvSpPr>
          <p:cNvPr id="54" name="TextBox 53"/>
          <p:cNvSpPr txBox="1"/>
          <p:nvPr/>
        </p:nvSpPr>
        <p:spPr>
          <a:xfrm>
            <a:off x="1375919" y="3134567"/>
            <a:ext cx="204788" cy="461665"/>
          </a:xfrm>
          <a:prstGeom prst="rect">
            <a:avLst/>
          </a:prstGeom>
          <a:noFill/>
        </p:spPr>
        <p:txBody>
          <a:bodyPr wrap="square">
            <a:spAutoFit/>
          </a:bodyPr>
          <a:lstStyle/>
          <a:p>
            <a:pPr algn="ctr">
              <a:defRPr/>
            </a:pPr>
            <a:r>
              <a:rPr lang="en-GB" dirty="0">
                <a:latin typeface="+mn-lt"/>
              </a:rPr>
              <a:t>Y</a:t>
            </a:r>
          </a:p>
        </p:txBody>
      </p:sp>
      <p:sp>
        <p:nvSpPr>
          <p:cNvPr id="56" name="TextBox 55"/>
          <p:cNvSpPr txBox="1"/>
          <p:nvPr/>
        </p:nvSpPr>
        <p:spPr>
          <a:xfrm>
            <a:off x="1973887" y="3134567"/>
            <a:ext cx="204788" cy="461665"/>
          </a:xfrm>
          <a:prstGeom prst="rect">
            <a:avLst/>
          </a:prstGeom>
          <a:noFill/>
        </p:spPr>
        <p:txBody>
          <a:bodyPr wrap="square">
            <a:spAutoFit/>
          </a:bodyPr>
          <a:lstStyle/>
          <a:p>
            <a:pPr algn="ctr">
              <a:defRPr/>
            </a:pPr>
            <a:r>
              <a:rPr lang="en-GB" dirty="0">
                <a:latin typeface="+mn-lt"/>
              </a:rPr>
              <a:t>Y</a:t>
            </a:r>
          </a:p>
        </p:txBody>
      </p:sp>
      <p:sp>
        <p:nvSpPr>
          <p:cNvPr id="57" name="TextBox 56"/>
          <p:cNvSpPr txBox="1"/>
          <p:nvPr/>
        </p:nvSpPr>
        <p:spPr>
          <a:xfrm>
            <a:off x="2706651" y="3134567"/>
            <a:ext cx="204788" cy="461665"/>
          </a:xfrm>
          <a:prstGeom prst="rect">
            <a:avLst/>
          </a:prstGeom>
          <a:noFill/>
        </p:spPr>
        <p:txBody>
          <a:bodyPr wrap="square">
            <a:spAutoFit/>
          </a:bodyPr>
          <a:lstStyle/>
          <a:p>
            <a:pPr algn="ctr">
              <a:defRPr/>
            </a:pPr>
            <a:r>
              <a:rPr lang="en-GB" dirty="0">
                <a:latin typeface="+mn-lt"/>
              </a:rPr>
              <a:t>Y</a:t>
            </a:r>
          </a:p>
        </p:txBody>
      </p:sp>
      <p:sp>
        <p:nvSpPr>
          <p:cNvPr id="63" name="TextBox 62"/>
          <p:cNvSpPr txBox="1"/>
          <p:nvPr/>
        </p:nvSpPr>
        <p:spPr>
          <a:xfrm>
            <a:off x="5504946" y="3134567"/>
            <a:ext cx="204788" cy="461665"/>
          </a:xfrm>
          <a:prstGeom prst="rect">
            <a:avLst/>
          </a:prstGeom>
          <a:noFill/>
        </p:spPr>
        <p:txBody>
          <a:bodyPr wrap="square">
            <a:spAutoFit/>
          </a:bodyPr>
          <a:lstStyle/>
          <a:p>
            <a:pPr algn="ctr">
              <a:defRPr/>
            </a:pPr>
            <a:r>
              <a:rPr lang="en-GB" dirty="0">
                <a:latin typeface="+mn-lt"/>
              </a:rPr>
              <a:t>Y</a:t>
            </a:r>
          </a:p>
        </p:txBody>
      </p:sp>
      <p:sp>
        <p:nvSpPr>
          <p:cNvPr id="65" name="TextBox 64"/>
          <p:cNvSpPr txBox="1"/>
          <p:nvPr/>
        </p:nvSpPr>
        <p:spPr>
          <a:xfrm>
            <a:off x="8367369" y="3134567"/>
            <a:ext cx="204788" cy="461665"/>
          </a:xfrm>
          <a:prstGeom prst="rect">
            <a:avLst/>
          </a:prstGeom>
          <a:noFill/>
        </p:spPr>
        <p:txBody>
          <a:bodyPr wrap="square">
            <a:spAutoFit/>
          </a:bodyPr>
          <a:lstStyle/>
          <a:p>
            <a:pPr algn="ctr">
              <a:defRPr/>
            </a:pPr>
            <a:r>
              <a:rPr lang="en-GB" dirty="0">
                <a:latin typeface="+mn-lt"/>
              </a:rPr>
              <a:t>Y</a:t>
            </a:r>
          </a:p>
        </p:txBody>
      </p:sp>
      <p:sp>
        <p:nvSpPr>
          <p:cNvPr id="58" name="TextBox 57"/>
          <p:cNvSpPr txBox="1"/>
          <p:nvPr/>
        </p:nvSpPr>
        <p:spPr>
          <a:xfrm>
            <a:off x="3969523" y="3134418"/>
            <a:ext cx="460375" cy="461963"/>
          </a:xfrm>
          <a:prstGeom prst="rect">
            <a:avLst/>
          </a:prstGeom>
          <a:noFill/>
        </p:spPr>
        <p:txBody>
          <a:bodyPr>
            <a:spAutoFit/>
          </a:bodyPr>
          <a:lstStyle/>
          <a:p>
            <a:pPr algn="ctr">
              <a:defRPr/>
            </a:pPr>
            <a:r>
              <a:rPr lang="en-GB" dirty="0">
                <a:latin typeface="+mn-lt"/>
              </a:rPr>
              <a:t>N</a:t>
            </a:r>
          </a:p>
        </p:txBody>
      </p:sp>
      <p:sp>
        <p:nvSpPr>
          <p:cNvPr id="59" name="TextBox 58"/>
          <p:cNvSpPr txBox="1"/>
          <p:nvPr/>
        </p:nvSpPr>
        <p:spPr>
          <a:xfrm>
            <a:off x="4660787" y="3134418"/>
            <a:ext cx="460375" cy="461963"/>
          </a:xfrm>
          <a:prstGeom prst="rect">
            <a:avLst/>
          </a:prstGeom>
          <a:noFill/>
        </p:spPr>
        <p:txBody>
          <a:bodyPr>
            <a:spAutoFit/>
          </a:bodyPr>
          <a:lstStyle/>
          <a:p>
            <a:pPr algn="ctr">
              <a:defRPr/>
            </a:pPr>
            <a:r>
              <a:rPr lang="en-GB" dirty="0">
                <a:latin typeface="+mn-lt"/>
              </a:rPr>
              <a:t>N</a:t>
            </a:r>
          </a:p>
        </p:txBody>
      </p:sp>
      <p:sp>
        <p:nvSpPr>
          <p:cNvPr id="60" name="TextBox 59"/>
          <p:cNvSpPr txBox="1"/>
          <p:nvPr/>
        </p:nvSpPr>
        <p:spPr>
          <a:xfrm>
            <a:off x="6122092" y="3134418"/>
            <a:ext cx="460375" cy="461963"/>
          </a:xfrm>
          <a:prstGeom prst="rect">
            <a:avLst/>
          </a:prstGeom>
          <a:noFill/>
        </p:spPr>
        <p:txBody>
          <a:bodyPr>
            <a:spAutoFit/>
          </a:bodyPr>
          <a:lstStyle/>
          <a:p>
            <a:pPr algn="ctr">
              <a:defRPr/>
            </a:pPr>
            <a:r>
              <a:rPr lang="en-GB" dirty="0">
                <a:latin typeface="+mn-lt"/>
              </a:rPr>
              <a:t>N</a:t>
            </a:r>
          </a:p>
        </p:txBody>
      </p:sp>
      <p:sp>
        <p:nvSpPr>
          <p:cNvPr id="61" name="TextBox 60"/>
          <p:cNvSpPr txBox="1"/>
          <p:nvPr/>
        </p:nvSpPr>
        <p:spPr>
          <a:xfrm>
            <a:off x="6810209" y="3134418"/>
            <a:ext cx="460375" cy="461963"/>
          </a:xfrm>
          <a:prstGeom prst="rect">
            <a:avLst/>
          </a:prstGeom>
          <a:noFill/>
        </p:spPr>
        <p:txBody>
          <a:bodyPr>
            <a:spAutoFit/>
          </a:bodyPr>
          <a:lstStyle/>
          <a:p>
            <a:pPr algn="ctr">
              <a:defRPr/>
            </a:pPr>
            <a:r>
              <a:rPr lang="en-GB" dirty="0">
                <a:latin typeface="+mn-lt"/>
              </a:rPr>
              <a:t>N</a:t>
            </a:r>
          </a:p>
        </p:txBody>
      </p:sp>
      <p:sp>
        <p:nvSpPr>
          <p:cNvPr id="66" name="TextBox 65"/>
          <p:cNvSpPr txBox="1"/>
          <p:nvPr/>
        </p:nvSpPr>
        <p:spPr>
          <a:xfrm>
            <a:off x="1375919" y="4068871"/>
            <a:ext cx="204788" cy="461665"/>
          </a:xfrm>
          <a:prstGeom prst="rect">
            <a:avLst/>
          </a:prstGeom>
          <a:noFill/>
        </p:spPr>
        <p:txBody>
          <a:bodyPr wrap="square">
            <a:spAutoFit/>
          </a:bodyPr>
          <a:lstStyle/>
          <a:p>
            <a:pPr algn="ctr">
              <a:defRPr/>
            </a:pPr>
            <a:r>
              <a:rPr lang="en-GB" dirty="0">
                <a:solidFill>
                  <a:srgbClr val="FF0000"/>
                </a:solidFill>
                <a:latin typeface="+mn-lt"/>
              </a:rPr>
              <a:t>Y</a:t>
            </a:r>
          </a:p>
        </p:txBody>
      </p:sp>
      <p:sp>
        <p:nvSpPr>
          <p:cNvPr id="67" name="TextBox 66"/>
          <p:cNvSpPr txBox="1"/>
          <p:nvPr/>
        </p:nvSpPr>
        <p:spPr>
          <a:xfrm>
            <a:off x="4097316" y="4068871"/>
            <a:ext cx="204788" cy="461665"/>
          </a:xfrm>
          <a:prstGeom prst="rect">
            <a:avLst/>
          </a:prstGeom>
          <a:noFill/>
        </p:spPr>
        <p:txBody>
          <a:bodyPr wrap="square">
            <a:spAutoFit/>
          </a:bodyPr>
          <a:lstStyle/>
          <a:p>
            <a:pPr algn="ctr">
              <a:defRPr/>
            </a:pPr>
            <a:r>
              <a:rPr lang="en-GB" dirty="0">
                <a:latin typeface="+mn-lt"/>
              </a:rPr>
              <a:t>Y</a:t>
            </a:r>
          </a:p>
        </p:txBody>
      </p:sp>
      <p:sp>
        <p:nvSpPr>
          <p:cNvPr id="68" name="TextBox 67"/>
          <p:cNvSpPr txBox="1"/>
          <p:nvPr/>
        </p:nvSpPr>
        <p:spPr>
          <a:xfrm>
            <a:off x="6249885" y="4068871"/>
            <a:ext cx="204788" cy="461665"/>
          </a:xfrm>
          <a:prstGeom prst="rect">
            <a:avLst/>
          </a:prstGeom>
          <a:noFill/>
        </p:spPr>
        <p:txBody>
          <a:bodyPr wrap="square">
            <a:spAutoFit/>
          </a:bodyPr>
          <a:lstStyle/>
          <a:p>
            <a:pPr algn="ctr">
              <a:defRPr/>
            </a:pPr>
            <a:r>
              <a:rPr lang="en-GB" dirty="0">
                <a:latin typeface="+mn-lt"/>
              </a:rPr>
              <a:t>Y</a:t>
            </a:r>
          </a:p>
        </p:txBody>
      </p:sp>
      <p:sp>
        <p:nvSpPr>
          <p:cNvPr id="69" name="TextBox 68"/>
          <p:cNvSpPr txBox="1"/>
          <p:nvPr/>
        </p:nvSpPr>
        <p:spPr>
          <a:xfrm>
            <a:off x="8367369" y="4068871"/>
            <a:ext cx="204788" cy="461665"/>
          </a:xfrm>
          <a:prstGeom prst="rect">
            <a:avLst/>
          </a:prstGeom>
          <a:noFill/>
        </p:spPr>
        <p:txBody>
          <a:bodyPr wrap="square">
            <a:spAutoFit/>
          </a:bodyPr>
          <a:lstStyle/>
          <a:p>
            <a:pPr algn="ctr">
              <a:defRPr/>
            </a:pPr>
            <a:r>
              <a:rPr lang="en-GB" dirty="0">
                <a:latin typeface="+mn-lt"/>
              </a:rPr>
              <a:t>Y</a:t>
            </a:r>
          </a:p>
        </p:txBody>
      </p:sp>
      <p:sp>
        <p:nvSpPr>
          <p:cNvPr id="3" name="Frame 2"/>
          <p:cNvSpPr/>
          <p:nvPr/>
        </p:nvSpPr>
        <p:spPr>
          <a:xfrm>
            <a:off x="1117056" y="1800225"/>
            <a:ext cx="2057400" cy="1016534"/>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5" name="Frame 104"/>
          <p:cNvSpPr/>
          <p:nvPr/>
        </p:nvSpPr>
        <p:spPr>
          <a:xfrm>
            <a:off x="4548249" y="1800225"/>
            <a:ext cx="757176" cy="1009447"/>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Frame 105"/>
          <p:cNvSpPr/>
          <p:nvPr/>
        </p:nvSpPr>
        <p:spPr>
          <a:xfrm>
            <a:off x="1114425" y="2927693"/>
            <a:ext cx="2057400" cy="82148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7" name="Frame 106"/>
          <p:cNvSpPr/>
          <p:nvPr/>
        </p:nvSpPr>
        <p:spPr>
          <a:xfrm>
            <a:off x="3123918" y="5659222"/>
            <a:ext cx="740264" cy="834963"/>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 name="Frame 107"/>
          <p:cNvSpPr/>
          <p:nvPr/>
        </p:nvSpPr>
        <p:spPr>
          <a:xfrm>
            <a:off x="7425428" y="5669419"/>
            <a:ext cx="729835" cy="834963"/>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Frame 78"/>
          <p:cNvSpPr/>
          <p:nvPr/>
        </p:nvSpPr>
        <p:spPr>
          <a:xfrm>
            <a:off x="3821122" y="3862490"/>
            <a:ext cx="757176" cy="81910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 name="Frame 88"/>
          <p:cNvSpPr/>
          <p:nvPr/>
        </p:nvSpPr>
        <p:spPr>
          <a:xfrm>
            <a:off x="1137235" y="4794905"/>
            <a:ext cx="657571" cy="766865"/>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p:cNvSpPr txBox="1"/>
          <p:nvPr/>
        </p:nvSpPr>
        <p:spPr>
          <a:xfrm>
            <a:off x="3969523" y="272143"/>
            <a:ext cx="4886755" cy="877430"/>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GB" smtClean="0">
                <a:solidFill>
                  <a:schemeClr val="accent2"/>
                </a:solidFill>
                <a:latin typeface="Arial"/>
                <a:cs typeface="Arial"/>
              </a:rPr>
              <a:t>When at a plant clinic what are the most likely causes:</a:t>
            </a:r>
            <a:endParaRPr lang="en-GB" dirty="0" smtClean="0">
              <a:solidFill>
                <a:schemeClr val="accent2"/>
              </a:solidFill>
              <a:latin typeface="Arial"/>
              <a:cs typeface="Arial"/>
            </a:endParaRPr>
          </a:p>
        </p:txBody>
      </p:sp>
      <p:sp>
        <p:nvSpPr>
          <p:cNvPr id="101" name="Frame 100"/>
          <p:cNvSpPr/>
          <p:nvPr/>
        </p:nvSpPr>
        <p:spPr>
          <a:xfrm>
            <a:off x="5274051" y="5667892"/>
            <a:ext cx="1456358" cy="834963"/>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804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fade">
                                      <p:cBhvr>
                                        <p:cTn id="38" dur="500"/>
                                        <p:tgtEl>
                                          <p:spTgt spid="10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5" grpId="0" animBg="1"/>
      <p:bldP spid="106" grpId="0" animBg="1"/>
      <p:bldP spid="107" grpId="0" animBg="1"/>
      <p:bldP spid="108" grpId="0" animBg="1"/>
      <p:bldP spid="79" grpId="0" animBg="1"/>
      <p:bldP spid="89" grpId="0" animBg="1"/>
      <p:bldP spid="2" grpId="0"/>
      <p:bldP spid="10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3426" t="6337" r="19191" b="45539"/>
          <a:stretch/>
        </p:blipFill>
        <p:spPr>
          <a:xfrm>
            <a:off x="1" y="-100064"/>
            <a:ext cx="9143999" cy="6700743"/>
          </a:xfrm>
        </p:spPr>
      </p:pic>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4" name="TextBox 13"/>
          <p:cNvSpPr txBox="1"/>
          <p:nvPr/>
        </p:nvSpPr>
        <p:spPr>
          <a:xfrm>
            <a:off x="-609600" y="429573"/>
            <a:ext cx="3304143"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EXERCISE</a:t>
            </a:r>
            <a:endParaRPr lang="en-US" sz="2500" b="1" dirty="0">
              <a:solidFill>
                <a:schemeClr val="bg1"/>
              </a:solidFill>
              <a:latin typeface="Arial"/>
              <a:cs typeface="Arial"/>
            </a:endParaRPr>
          </a:p>
        </p:txBody>
      </p:sp>
      <p:pic>
        <p:nvPicPr>
          <p:cNvPr id="15" name="Picture 1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a:spLocks/>
          </p:cNvSpPr>
          <p:nvPr/>
        </p:nvSpPr>
        <p:spPr>
          <a:xfrm>
            <a:off x="1" y="5080000"/>
            <a:ext cx="9144000" cy="1520680"/>
          </a:xfrm>
          <a:prstGeom prst="rect">
            <a:avLst/>
          </a:prstGeom>
          <a:solidFill>
            <a:schemeClr val="tx1">
              <a:alpha val="60000"/>
            </a:schemeClr>
          </a:solidFill>
        </p:spPr>
        <p:txBody>
          <a:bodyPr wrap="square" lIns="360000" tIns="180000" rIns="360000" bIns="180000" rtlCol="0" anchor="ctr" anchorCtr="0">
            <a:noAutofit/>
          </a:bodyPr>
          <a:lstStyle/>
          <a:p>
            <a:pPr algn="ctr"/>
            <a:r>
              <a:rPr lang="en-GB" sz="2500" b="1" dirty="0" smtClean="0">
                <a:solidFill>
                  <a:srgbClr val="FFFFFF"/>
                </a:solidFill>
                <a:latin typeface="Arial"/>
                <a:cs typeface="Arial"/>
              </a:rPr>
              <a:t>C1-5</a:t>
            </a:r>
            <a:endParaRPr lang="en-GB" sz="2500" b="1" dirty="0">
              <a:solidFill>
                <a:srgbClr val="FFFFFF"/>
              </a:solidFill>
              <a:latin typeface="Arial"/>
              <a:cs typeface="Arial"/>
            </a:endParaRPr>
          </a:p>
          <a:p>
            <a:pPr algn="ctr"/>
            <a:r>
              <a:rPr lang="en-GB" sz="2500" b="1" dirty="0">
                <a:solidFill>
                  <a:srgbClr val="FFFFFF"/>
                </a:solidFill>
                <a:latin typeface="Arial"/>
                <a:cs typeface="Arial"/>
              </a:rPr>
              <a:t>Common symptoms caused </a:t>
            </a:r>
            <a:r>
              <a:rPr lang="en-GB" sz="2500" b="1" dirty="0" smtClean="0">
                <a:solidFill>
                  <a:srgbClr val="FFFFFF"/>
                </a:solidFill>
                <a:latin typeface="Arial"/>
                <a:cs typeface="Arial"/>
              </a:rPr>
              <a:t>by </a:t>
            </a:r>
            <a:r>
              <a:rPr lang="en-GB" sz="2500" b="1" dirty="0">
                <a:solidFill>
                  <a:srgbClr val="FFFFFF"/>
                </a:solidFill>
                <a:latin typeface="Arial"/>
                <a:cs typeface="Arial"/>
              </a:rPr>
              <a:t>pests (part </a:t>
            </a:r>
            <a:r>
              <a:rPr lang="en-GB" sz="2500" b="1" dirty="0" smtClean="0">
                <a:solidFill>
                  <a:srgbClr val="FFFFFF"/>
                </a:solidFill>
                <a:latin typeface="Arial"/>
                <a:cs typeface="Arial"/>
              </a:rPr>
              <a:t>2)</a:t>
            </a:r>
            <a:endParaRPr lang="en-GB" sz="2500" b="1" dirty="0">
              <a:solidFill>
                <a:srgbClr val="FFFFFF"/>
              </a:solidFill>
              <a:latin typeface="Arial"/>
              <a:cs typeface="Arial"/>
            </a:endParaRPr>
          </a:p>
        </p:txBody>
      </p:sp>
      <p:sp>
        <p:nvSpPr>
          <p:cNvPr id="8" name="TextBox 7"/>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357772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7" descr="Healthy and GLLD"/>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bwMode="auto">
          <a:xfrm>
            <a:off x="1248068" y="4028167"/>
            <a:ext cx="254968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H and yellows Camargo"/>
          <p:cNvPicPr>
            <a:picLocks noGrp="1" noChangeAspect="1" noChangeArrowheads="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bwMode="auto">
          <a:xfrm>
            <a:off x="504403" y="1546319"/>
            <a:ext cx="254968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Orange curled leaves young CU"/>
          <p:cNvPicPr>
            <a:picLocks noGrp="1" noChangeAspect="1" noChangeArrowheads="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bwMode="auto">
          <a:xfrm>
            <a:off x="6022442" y="1538147"/>
            <a:ext cx="254968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1" descr="Gymno fuscum galls on pear"/>
          <p:cNvPicPr>
            <a:picLocks noGrp="1" noChangeAspect="1" noChangeArrowheads="1"/>
          </p:cNvPicPr>
          <p:nvPr>
            <p:ph type="pic" sz="quarter" idx="15"/>
          </p:nvPr>
        </p:nvPicPr>
        <p:blipFill>
          <a:blip r:embed="rId6" cstate="screen">
            <a:extLst>
              <a:ext uri="{28A0092B-C50C-407E-A947-70E740481C1C}">
                <a14:useLocalDpi xmlns:a14="http://schemas.microsoft.com/office/drawing/2010/main"/>
              </a:ext>
            </a:extLst>
          </a:blip>
          <a:srcRect/>
          <a:stretch>
            <a:fillRect/>
          </a:stretch>
        </p:blipFill>
        <p:spPr bwMode="auto">
          <a:xfrm>
            <a:off x="3274836" y="1546319"/>
            <a:ext cx="254968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96900" y="429573"/>
            <a:ext cx="5056930"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SYMPTOM EXAMPLES</a:t>
            </a:r>
            <a:endParaRPr lang="en-US" sz="2500" b="1" dirty="0">
              <a:solidFill>
                <a:schemeClr val="bg1"/>
              </a:solidFill>
              <a:latin typeface="Arial"/>
              <a:cs typeface="Arial"/>
            </a:endParaRPr>
          </a:p>
        </p:txBody>
      </p:sp>
      <p:pic>
        <p:nvPicPr>
          <p:cNvPr id="10" name="Picture 9" descr="Plantwise Logo - white.eps"/>
          <p:cNvPicPr>
            <a:picLocks noChangeAspect="1"/>
          </p:cNvPicPr>
          <p:nvPr/>
        </p:nvPicPr>
        <p:blipFill rotWithShape="1">
          <a:blip r:embed="rId7"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9" name="TextBox 18"/>
          <p:cNvSpPr txBox="1">
            <a:spLocks/>
          </p:cNvSpPr>
          <p:nvPr/>
        </p:nvSpPr>
        <p:spPr>
          <a:xfrm>
            <a:off x="1248068" y="5767186"/>
            <a:ext cx="255905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smtClean="0">
                <a:solidFill>
                  <a:srgbClr val="FFFFFF"/>
                </a:solidFill>
                <a:latin typeface="Arial"/>
                <a:cs typeface="Arial"/>
              </a:rPr>
              <a:t>Small leaves</a:t>
            </a:r>
            <a:endParaRPr lang="en-US" sz="1800" b="1" dirty="0">
              <a:solidFill>
                <a:srgbClr val="FFFFFF"/>
              </a:solidFill>
              <a:latin typeface="Arial"/>
              <a:cs typeface="Arial"/>
            </a:endParaRPr>
          </a:p>
        </p:txBody>
      </p:sp>
      <p:sp>
        <p:nvSpPr>
          <p:cNvPr id="20" name="TextBox 19"/>
          <p:cNvSpPr txBox="1">
            <a:spLocks/>
          </p:cNvSpPr>
          <p:nvPr/>
        </p:nvSpPr>
        <p:spPr>
          <a:xfrm>
            <a:off x="504403" y="3285338"/>
            <a:ext cx="255905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a:solidFill>
                  <a:srgbClr val="FFFFFF"/>
                </a:solidFill>
                <a:latin typeface="Arial"/>
                <a:cs typeface="Arial"/>
              </a:rPr>
              <a:t>Yellowing</a:t>
            </a:r>
          </a:p>
        </p:txBody>
      </p:sp>
      <p:sp>
        <p:nvSpPr>
          <p:cNvPr id="21" name="TextBox 20"/>
          <p:cNvSpPr txBox="1">
            <a:spLocks/>
          </p:cNvSpPr>
          <p:nvPr/>
        </p:nvSpPr>
        <p:spPr>
          <a:xfrm>
            <a:off x="6022442" y="3274319"/>
            <a:ext cx="255905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smtClean="0">
                <a:solidFill>
                  <a:srgbClr val="FFFFFF"/>
                </a:solidFill>
                <a:latin typeface="Arial"/>
                <a:cs typeface="Arial"/>
              </a:rPr>
              <a:t>Distortion</a:t>
            </a:r>
            <a:endParaRPr lang="en-US" sz="1800" b="1" dirty="0">
              <a:solidFill>
                <a:srgbClr val="FFFFFF"/>
              </a:solidFill>
              <a:latin typeface="Arial"/>
              <a:cs typeface="Arial"/>
            </a:endParaRPr>
          </a:p>
        </p:txBody>
      </p:sp>
      <p:sp>
        <p:nvSpPr>
          <p:cNvPr id="22" name="TextBox 21"/>
          <p:cNvSpPr txBox="1">
            <a:spLocks/>
          </p:cNvSpPr>
          <p:nvPr/>
        </p:nvSpPr>
        <p:spPr>
          <a:xfrm>
            <a:off x="3274836" y="3288407"/>
            <a:ext cx="255905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dirty="0">
                <a:solidFill>
                  <a:srgbClr val="FFFFFF"/>
                </a:solidFill>
                <a:latin typeface="Arial"/>
                <a:cs typeface="Arial"/>
              </a:rPr>
              <a:t>Galls</a:t>
            </a:r>
          </a:p>
        </p:txBody>
      </p:sp>
      <p:sp>
        <p:nvSpPr>
          <p:cNvPr id="15" name="TextBox 14"/>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258" t="12610" r="18934" b="15315"/>
          <a:stretch/>
        </p:blipFill>
        <p:spPr bwMode="auto">
          <a:xfrm>
            <a:off x="4301369" y="4028166"/>
            <a:ext cx="2549688" cy="216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a:spLocks/>
          </p:cNvSpPr>
          <p:nvPr/>
        </p:nvSpPr>
        <p:spPr>
          <a:xfrm>
            <a:off x="4301369" y="5756167"/>
            <a:ext cx="2559050" cy="432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b="1" smtClean="0">
                <a:solidFill>
                  <a:srgbClr val="FFFFFF"/>
                </a:solidFill>
                <a:latin typeface="Arial"/>
                <a:cs typeface="Arial"/>
              </a:rPr>
              <a:t>Necrosis/drying</a:t>
            </a:r>
            <a:endParaRPr lang="en-US" sz="1800" b="1" dirty="0">
              <a:solidFill>
                <a:srgbClr val="FFFFFF"/>
              </a:solidFill>
              <a:latin typeface="Arial"/>
              <a:cs typeface="Arial"/>
            </a:endParaRPr>
          </a:p>
        </p:txBody>
      </p:sp>
    </p:spTree>
    <p:extLst>
      <p:ext uri="{BB962C8B-B14F-4D97-AF65-F5344CB8AC3E}">
        <p14:creationId xmlns:p14="http://schemas.microsoft.com/office/powerpoint/2010/main" val="17879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9" name="Group 105"/>
          <p:cNvGraphicFramePr>
            <a:graphicFrameLocks noGrp="1"/>
          </p:cNvGraphicFramePr>
          <p:nvPr>
            <p:extLst>
              <p:ext uri="{D42A27DB-BD31-4B8C-83A1-F6EECF244321}">
                <p14:modId xmlns:p14="http://schemas.microsoft.com/office/powerpoint/2010/main" val="926378580"/>
              </p:ext>
            </p:extLst>
          </p:nvPr>
        </p:nvGraphicFramePr>
        <p:xfrm>
          <a:off x="290067" y="1512684"/>
          <a:ext cx="8569332" cy="1371624"/>
        </p:xfrm>
        <a:graphic>
          <a:graphicData uri="http://schemas.openxmlformats.org/drawingml/2006/table">
            <a:tbl>
              <a:tblPr>
                <a:tableStyleId>{69CF1AB2-1976-4502-BF36-3FF5EA218861}</a:tableStyleId>
              </a:tblPr>
              <a:tblGrid>
                <a:gridCol w="845818"/>
                <a:gridCol w="641445"/>
                <a:gridCol w="655070"/>
                <a:gridCol w="714111"/>
                <a:gridCol w="714111"/>
                <a:gridCol w="714111"/>
                <a:gridCol w="714111"/>
                <a:gridCol w="714111"/>
                <a:gridCol w="714111"/>
                <a:gridCol w="714111"/>
                <a:gridCol w="714111"/>
                <a:gridCol w="714111"/>
              </a:tblGrid>
              <a:tr h="3142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Symptom</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err="1" smtClean="0">
                          <a:ln>
                            <a:noFill/>
                          </a:ln>
                          <a:solidFill>
                            <a:schemeClr val="bg1"/>
                          </a:solidFill>
                          <a:effectLst/>
                          <a:latin typeface="+mn-lt"/>
                        </a:rPr>
                        <a:t>Fungus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Water  mould</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Bacteria</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smtClean="0">
                          <a:ln>
                            <a:noFill/>
                          </a:ln>
                          <a:solidFill>
                            <a:schemeClr val="bg1"/>
                          </a:solidFill>
                          <a:effectLst/>
                          <a:latin typeface="+mn-lt"/>
                        </a:rPr>
                        <a:t>Virus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Phyto-plasma</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Nematode</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Insect</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Mites</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Animals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&amp;  birds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Nutrients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Physical &amp; herbicide</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r>
              <a:tr h="864104">
                <a:tc>
                  <a:txBody>
                    <a:bodyPr/>
                    <a:lstStyle/>
                    <a:p>
                      <a:pPr marL="0" marR="0" lvl="0" indent="0" algn="ctr" defTabSz="914400" rtl="0" eaLnBrk="1" fontAlgn="base" latinLnBrk="0" hangingPunct="1">
                        <a:lnSpc>
                          <a:spcPct val="200000"/>
                        </a:lnSpc>
                        <a:spcBef>
                          <a:spcPct val="0"/>
                        </a:spcBef>
                        <a:spcAft>
                          <a:spcPts val="600"/>
                        </a:spcAft>
                        <a:buClrTx/>
                        <a:buSzTx/>
                        <a:buFontTx/>
                        <a:buNone/>
                        <a:tabLst/>
                      </a:pPr>
                      <a:r>
                        <a:rPr kumimoji="0" lang="es-ES" sz="1400" b="1" i="0" u="none" strike="noStrike" kern="1200" cap="none" spc="-50" normalizeH="0" baseline="0" smtClean="0">
                          <a:ln>
                            <a:noFill/>
                          </a:ln>
                          <a:solidFill>
                            <a:schemeClr val="dk1"/>
                          </a:solidFill>
                          <a:effectLst/>
                          <a:latin typeface="+mn-lt"/>
                          <a:ea typeface="+mn-ea"/>
                          <a:cs typeface="+mn-cs"/>
                        </a:rPr>
                        <a:t>Yellowing</a:t>
                      </a:r>
                      <a:endParaRPr kumimoji="0" lang="es-ES" sz="1400" b="1" i="0" u="none" strike="noStrike" kern="1200" cap="none" spc="-50" normalizeH="0" baseline="0" dirty="0" smtClean="0">
                        <a:ln>
                          <a:noFill/>
                        </a:ln>
                        <a:solidFill>
                          <a:sysClr val="windowText" lastClr="000000"/>
                        </a:solidFill>
                        <a:effectLst/>
                        <a:latin typeface="+mn-lt"/>
                        <a:ea typeface="+mn-ea"/>
                        <a:cs typeface="Times New Roman" pitchFamily="18" charset="0"/>
                      </a:endParaRPr>
                    </a:p>
                  </a:txBody>
                  <a:tcPr marL="36000" marR="36000" marT="0" marB="0"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24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r>
            </a:tbl>
          </a:graphicData>
        </a:graphic>
      </p:graphicFrame>
      <p:graphicFrame>
        <p:nvGraphicFramePr>
          <p:cNvPr id="16526" name="Group 142"/>
          <p:cNvGraphicFramePr>
            <a:graphicFrameLocks noGrp="1"/>
          </p:cNvGraphicFramePr>
          <p:nvPr>
            <p:extLst>
              <p:ext uri="{D42A27DB-BD31-4B8C-83A1-F6EECF244321}">
                <p14:modId xmlns:p14="http://schemas.microsoft.com/office/powerpoint/2010/main" val="3903344355"/>
              </p:ext>
            </p:extLst>
          </p:nvPr>
        </p:nvGraphicFramePr>
        <p:xfrm>
          <a:off x="276594" y="4848092"/>
          <a:ext cx="8567736" cy="701054"/>
        </p:xfrm>
        <a:graphic>
          <a:graphicData uri="http://schemas.openxmlformats.org/drawingml/2006/table">
            <a:tbl>
              <a:tblPr>
                <a:tableStyleId>{69CF1AB2-1976-4502-BF36-3FF5EA218861}</a:tableStyleId>
              </a:tblPr>
              <a:tblGrid>
                <a:gridCol w="831372"/>
                <a:gridCol w="655093"/>
                <a:gridCol w="655469"/>
                <a:gridCol w="713978"/>
                <a:gridCol w="713978"/>
                <a:gridCol w="713978"/>
                <a:gridCol w="713978"/>
                <a:gridCol w="713978"/>
                <a:gridCol w="713978"/>
                <a:gridCol w="713978"/>
                <a:gridCol w="713978"/>
                <a:gridCol w="713978"/>
              </a:tblGrid>
              <a:tr h="61617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noProof="0" smtClean="0">
                          <a:ln>
                            <a:noFill/>
                          </a:ln>
                          <a:solidFill>
                            <a:schemeClr val="tx1"/>
                          </a:solidFill>
                          <a:effectLst/>
                          <a:latin typeface="+mn-lt"/>
                          <a:ea typeface="+mn-ea"/>
                          <a:cs typeface="+mn-cs"/>
                        </a:rPr>
                        <a:t>Galls</a:t>
                      </a:r>
                      <a:endParaRPr kumimoji="0" lang="es-ES" sz="1400" b="1" u="none" strike="noStrike" kern="1200" cap="none" normalizeH="0" baseline="0" noProof="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7" name="TextBox 6"/>
          <p:cNvSpPr txBox="1"/>
          <p:nvPr/>
        </p:nvSpPr>
        <p:spPr>
          <a:xfrm>
            <a:off x="1315003" y="2152966"/>
            <a:ext cx="357188" cy="461963"/>
          </a:xfrm>
          <a:prstGeom prst="rect">
            <a:avLst/>
          </a:prstGeom>
          <a:noFill/>
        </p:spPr>
        <p:txBody>
          <a:bodyPr>
            <a:spAutoFit/>
          </a:bodyPr>
          <a:lstStyle/>
          <a:p>
            <a:pPr algn="ctr">
              <a:defRPr/>
            </a:pPr>
            <a:r>
              <a:rPr lang="en-GB" dirty="0">
                <a:latin typeface="+mn-lt"/>
              </a:rPr>
              <a:t>Y</a:t>
            </a:r>
          </a:p>
        </p:txBody>
      </p:sp>
      <p:sp>
        <p:nvSpPr>
          <p:cNvPr id="8" name="TextBox 7"/>
          <p:cNvSpPr txBox="1"/>
          <p:nvPr/>
        </p:nvSpPr>
        <p:spPr>
          <a:xfrm>
            <a:off x="2654333" y="2152966"/>
            <a:ext cx="360362" cy="461963"/>
          </a:xfrm>
          <a:prstGeom prst="rect">
            <a:avLst/>
          </a:prstGeom>
          <a:noFill/>
        </p:spPr>
        <p:txBody>
          <a:bodyPr>
            <a:spAutoFit/>
          </a:bodyPr>
          <a:lstStyle/>
          <a:p>
            <a:pPr algn="ctr">
              <a:defRPr/>
            </a:pPr>
            <a:r>
              <a:rPr lang="en-GB" dirty="0">
                <a:latin typeface="+mn-lt"/>
              </a:rPr>
              <a:t>Y</a:t>
            </a:r>
          </a:p>
        </p:txBody>
      </p:sp>
      <p:sp>
        <p:nvSpPr>
          <p:cNvPr id="9" name="TextBox 8"/>
          <p:cNvSpPr txBox="1"/>
          <p:nvPr/>
        </p:nvSpPr>
        <p:spPr>
          <a:xfrm>
            <a:off x="3288806" y="2152966"/>
            <a:ext cx="3968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10" name="TextBox 9"/>
          <p:cNvSpPr txBox="1"/>
          <p:nvPr/>
        </p:nvSpPr>
        <p:spPr>
          <a:xfrm>
            <a:off x="4742848" y="2152966"/>
            <a:ext cx="436562" cy="461963"/>
          </a:xfrm>
          <a:prstGeom prst="rect">
            <a:avLst/>
          </a:prstGeom>
          <a:noFill/>
        </p:spPr>
        <p:txBody>
          <a:bodyPr>
            <a:spAutoFit/>
          </a:bodyPr>
          <a:lstStyle/>
          <a:p>
            <a:pPr algn="ctr">
              <a:defRPr/>
            </a:pPr>
            <a:r>
              <a:rPr lang="en-GB" dirty="0">
                <a:latin typeface="+mn-lt"/>
              </a:rPr>
              <a:t>Y</a:t>
            </a:r>
          </a:p>
        </p:txBody>
      </p:sp>
      <p:sp>
        <p:nvSpPr>
          <p:cNvPr id="11" name="TextBox 10"/>
          <p:cNvSpPr txBox="1"/>
          <p:nvPr/>
        </p:nvSpPr>
        <p:spPr>
          <a:xfrm>
            <a:off x="3999026" y="2153115"/>
            <a:ext cx="460375" cy="461665"/>
          </a:xfrm>
          <a:prstGeom prst="rect">
            <a:avLst/>
          </a:prstGeom>
          <a:noFill/>
        </p:spPr>
        <p:txBody>
          <a:bodyPr>
            <a:spAutoFit/>
          </a:bodyPr>
          <a:lstStyle/>
          <a:p>
            <a:pPr algn="ctr">
              <a:defRPr/>
            </a:pPr>
            <a:r>
              <a:rPr lang="en-GB">
                <a:latin typeface="+mn-lt"/>
              </a:rPr>
              <a:t>Y</a:t>
            </a:r>
            <a:endParaRPr lang="en-GB" dirty="0">
              <a:latin typeface="+mn-lt"/>
            </a:endParaRPr>
          </a:p>
        </p:txBody>
      </p:sp>
      <p:sp>
        <p:nvSpPr>
          <p:cNvPr id="12" name="TextBox 11"/>
          <p:cNvSpPr txBox="1">
            <a:spLocks noChangeArrowheads="1"/>
          </p:cNvSpPr>
          <p:nvPr/>
        </p:nvSpPr>
        <p:spPr bwMode="auto">
          <a:xfrm>
            <a:off x="5463934" y="2152966"/>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Y</a:t>
            </a:r>
          </a:p>
        </p:txBody>
      </p:sp>
      <p:sp>
        <p:nvSpPr>
          <p:cNvPr id="24" name="TextBox 23"/>
          <p:cNvSpPr txBox="1">
            <a:spLocks noChangeArrowheads="1"/>
          </p:cNvSpPr>
          <p:nvPr/>
        </p:nvSpPr>
        <p:spPr bwMode="auto">
          <a:xfrm>
            <a:off x="8289582" y="2152966"/>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a:latin typeface="+mn-lt"/>
                <a:cs typeface="Times New Roman" pitchFamily="18" charset="0"/>
              </a:rPr>
              <a:t>Y</a:t>
            </a:r>
            <a:endParaRPr lang="en-GB" smtClean="0">
              <a:latin typeface="+mn-lt"/>
              <a:cs typeface="Times New Roman" pitchFamily="18" charset="0"/>
            </a:endParaRPr>
          </a:p>
        </p:txBody>
      </p:sp>
      <p:sp>
        <p:nvSpPr>
          <p:cNvPr id="23649" name="TextBox 24"/>
          <p:cNvSpPr txBox="1">
            <a:spLocks noChangeArrowheads="1"/>
          </p:cNvSpPr>
          <p:nvPr/>
        </p:nvSpPr>
        <p:spPr bwMode="auto">
          <a:xfrm>
            <a:off x="6846459" y="2152966"/>
            <a:ext cx="43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23650" name="TextBox 26"/>
          <p:cNvSpPr txBox="1">
            <a:spLocks noChangeArrowheads="1"/>
          </p:cNvSpPr>
          <p:nvPr/>
        </p:nvSpPr>
        <p:spPr bwMode="auto">
          <a:xfrm>
            <a:off x="6143260" y="2152966"/>
            <a:ext cx="49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a:latin typeface="+mn-lt"/>
                <a:cs typeface="Times New Roman" pitchFamily="18" charset="0"/>
              </a:rPr>
              <a:t>Y</a:t>
            </a:r>
            <a:endParaRPr lang="en-GB" smtClean="0">
              <a:latin typeface="+mn-lt"/>
              <a:cs typeface="Times New Roman" pitchFamily="18" charset="0"/>
            </a:endParaRPr>
          </a:p>
        </p:txBody>
      </p:sp>
      <p:sp>
        <p:nvSpPr>
          <p:cNvPr id="23657" name="TextBox 42"/>
          <p:cNvSpPr txBox="1">
            <a:spLocks noChangeArrowheads="1"/>
          </p:cNvSpPr>
          <p:nvPr/>
        </p:nvSpPr>
        <p:spPr bwMode="auto">
          <a:xfrm>
            <a:off x="7586923" y="2152966"/>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a:latin typeface="+mn-lt"/>
                <a:cs typeface="Times New Roman" pitchFamily="18" charset="0"/>
              </a:rPr>
              <a:t>Y</a:t>
            </a:r>
            <a:endParaRPr lang="en-GB" smtClean="0">
              <a:latin typeface="+mn-lt"/>
              <a:cs typeface="Times New Roman" pitchFamily="18" charset="0"/>
            </a:endParaRPr>
          </a:p>
        </p:txBody>
      </p:sp>
      <p:sp>
        <p:nvSpPr>
          <p:cNvPr id="33" name="TextBox 32"/>
          <p:cNvSpPr txBox="1"/>
          <p:nvPr/>
        </p:nvSpPr>
        <p:spPr>
          <a:xfrm>
            <a:off x="-575714" y="429573"/>
            <a:ext cx="402058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cs typeface="Arial"/>
              </a:rPr>
              <a:t>C1-4 ANSWERS</a:t>
            </a:r>
            <a:endParaRPr lang="en-US" b="1" dirty="0">
              <a:solidFill>
                <a:schemeClr val="bg1"/>
              </a:solidFill>
              <a:cs typeface="Arial"/>
            </a:endParaRPr>
          </a:p>
        </p:txBody>
      </p:sp>
      <p:pic>
        <p:nvPicPr>
          <p:cNvPr id="34" name="Picture 33"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8" name="TextBox 37"/>
          <p:cNvSpPr txBox="1"/>
          <p:nvPr/>
        </p:nvSpPr>
        <p:spPr>
          <a:xfrm>
            <a:off x="194276" y="663519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35" name="TextBox 34"/>
          <p:cNvSpPr txBox="1"/>
          <p:nvPr/>
        </p:nvSpPr>
        <p:spPr>
          <a:xfrm>
            <a:off x="1912178" y="2152966"/>
            <a:ext cx="360362" cy="461963"/>
          </a:xfrm>
          <a:prstGeom prst="rect">
            <a:avLst/>
          </a:prstGeom>
          <a:noFill/>
        </p:spPr>
        <p:txBody>
          <a:bodyPr>
            <a:spAutoFit/>
          </a:bodyPr>
          <a:lstStyle/>
          <a:p>
            <a:pPr algn="ctr">
              <a:defRPr/>
            </a:pPr>
            <a:r>
              <a:rPr lang="en-GB" smtClean="0">
                <a:latin typeface="+mn-lt"/>
              </a:rPr>
              <a:t>Y</a:t>
            </a:r>
            <a:endParaRPr lang="en-GB" dirty="0">
              <a:latin typeface="+mn-lt"/>
            </a:endParaRPr>
          </a:p>
        </p:txBody>
      </p:sp>
      <p:graphicFrame>
        <p:nvGraphicFramePr>
          <p:cNvPr id="51" name="Group 142"/>
          <p:cNvGraphicFramePr>
            <a:graphicFrameLocks noGrp="1"/>
          </p:cNvGraphicFramePr>
          <p:nvPr>
            <p:extLst>
              <p:ext uri="{D42A27DB-BD31-4B8C-83A1-F6EECF244321}">
                <p14:modId xmlns:p14="http://schemas.microsoft.com/office/powerpoint/2010/main" val="4035336735"/>
              </p:ext>
            </p:extLst>
          </p:nvPr>
        </p:nvGraphicFramePr>
        <p:xfrm>
          <a:off x="291663" y="3010247"/>
          <a:ext cx="8567736" cy="819102"/>
        </p:xfrm>
        <a:graphic>
          <a:graphicData uri="http://schemas.openxmlformats.org/drawingml/2006/table">
            <a:tbl>
              <a:tblPr>
                <a:tableStyleId>{69CF1AB2-1976-4502-BF36-3FF5EA218861}</a:tableStyleId>
              </a:tblPr>
              <a:tblGrid>
                <a:gridCol w="839460"/>
                <a:gridCol w="668741"/>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70" normalizeH="0" baseline="0" smtClean="0">
                          <a:ln>
                            <a:noFill/>
                          </a:ln>
                          <a:solidFill>
                            <a:schemeClr val="tx1"/>
                          </a:solidFill>
                          <a:effectLst/>
                          <a:latin typeface="+mn-lt"/>
                          <a:ea typeface="+mn-ea"/>
                          <a:cs typeface="+mn-cs"/>
                        </a:rPr>
                        <a:t>Distortion</a:t>
                      </a:r>
                      <a:endParaRPr kumimoji="0" lang="en-GB" sz="1400" b="1" u="none" strike="noStrike" kern="1200" cap="none" spc="-70" normalizeH="0" baseline="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2" name="Group 142"/>
          <p:cNvGraphicFramePr>
            <a:graphicFrameLocks noGrp="1"/>
          </p:cNvGraphicFramePr>
          <p:nvPr>
            <p:extLst>
              <p:ext uri="{D42A27DB-BD31-4B8C-83A1-F6EECF244321}">
                <p14:modId xmlns:p14="http://schemas.microsoft.com/office/powerpoint/2010/main" val="1730056131"/>
              </p:ext>
            </p:extLst>
          </p:nvPr>
        </p:nvGraphicFramePr>
        <p:xfrm>
          <a:off x="291663" y="3955288"/>
          <a:ext cx="8567736" cy="766865"/>
        </p:xfrm>
        <a:graphic>
          <a:graphicData uri="http://schemas.openxmlformats.org/drawingml/2006/table">
            <a:tbl>
              <a:tblPr>
                <a:tableStyleId>{69CF1AB2-1976-4502-BF36-3FF5EA218861}</a:tableStyleId>
              </a:tblPr>
              <a:tblGrid>
                <a:gridCol w="839460"/>
                <a:gridCol w="668741"/>
                <a:gridCol w="633733"/>
                <a:gridCol w="713978"/>
                <a:gridCol w="713978"/>
                <a:gridCol w="713978"/>
                <a:gridCol w="713978"/>
                <a:gridCol w="713978"/>
                <a:gridCol w="713978"/>
                <a:gridCol w="713978"/>
                <a:gridCol w="713978"/>
                <a:gridCol w="713978"/>
              </a:tblGrid>
              <a:tr h="7668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Small leaves</a:t>
                      </a:r>
                      <a:endParaRPr kumimoji="0" lang="es-ES" sz="1400" b="1" u="none" strike="noStrike" kern="1200" cap="none" normalizeH="0" baseline="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3" name="Group 142"/>
          <p:cNvGraphicFramePr>
            <a:graphicFrameLocks noGrp="1"/>
          </p:cNvGraphicFramePr>
          <p:nvPr>
            <p:extLst>
              <p:ext uri="{D42A27DB-BD31-4B8C-83A1-F6EECF244321}">
                <p14:modId xmlns:p14="http://schemas.microsoft.com/office/powerpoint/2010/main" val="2835548354"/>
              </p:ext>
            </p:extLst>
          </p:nvPr>
        </p:nvGraphicFramePr>
        <p:xfrm>
          <a:off x="288132" y="5675084"/>
          <a:ext cx="8567736" cy="819102"/>
        </p:xfrm>
        <a:graphic>
          <a:graphicData uri="http://schemas.openxmlformats.org/drawingml/2006/table">
            <a:tbl>
              <a:tblPr>
                <a:tableStyleId>{69CF1AB2-1976-4502-BF36-3FF5EA218861}</a:tableStyleId>
              </a:tblPr>
              <a:tblGrid>
                <a:gridCol w="825813"/>
                <a:gridCol w="682388"/>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Drying necrosis</a:t>
                      </a:r>
                      <a:endParaRPr kumimoji="0" lang="es-ES" sz="1400" b="1" u="none" strike="noStrike" kern="1200" cap="none" normalizeH="0" baseline="0" noProof="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54" name="TextBox 53"/>
          <p:cNvSpPr txBox="1"/>
          <p:nvPr/>
        </p:nvSpPr>
        <p:spPr>
          <a:xfrm>
            <a:off x="1391203" y="4973289"/>
            <a:ext cx="204788" cy="461665"/>
          </a:xfrm>
          <a:prstGeom prst="rect">
            <a:avLst/>
          </a:prstGeom>
          <a:noFill/>
        </p:spPr>
        <p:txBody>
          <a:bodyPr wrap="square">
            <a:spAutoFit/>
          </a:bodyPr>
          <a:lstStyle/>
          <a:p>
            <a:pPr algn="ctr">
              <a:defRPr/>
            </a:pPr>
            <a:r>
              <a:rPr lang="en-GB" dirty="0">
                <a:latin typeface="+mn-lt"/>
              </a:rPr>
              <a:t>N</a:t>
            </a:r>
          </a:p>
        </p:txBody>
      </p:sp>
      <p:sp>
        <p:nvSpPr>
          <p:cNvPr id="55" name="TextBox 54"/>
          <p:cNvSpPr txBox="1"/>
          <p:nvPr/>
        </p:nvSpPr>
        <p:spPr>
          <a:xfrm>
            <a:off x="3257056" y="4973140"/>
            <a:ext cx="460375" cy="461963"/>
          </a:xfrm>
          <a:prstGeom prst="rect">
            <a:avLst/>
          </a:prstGeom>
          <a:noFill/>
        </p:spPr>
        <p:txBody>
          <a:bodyPr>
            <a:spAutoFit/>
          </a:bodyPr>
          <a:lstStyle/>
          <a:p>
            <a:pPr algn="ctr">
              <a:defRPr/>
            </a:pPr>
            <a:r>
              <a:rPr lang="en-GB" dirty="0">
                <a:latin typeface="+mn-lt"/>
              </a:rPr>
              <a:t>N</a:t>
            </a:r>
          </a:p>
        </p:txBody>
      </p:sp>
      <p:sp>
        <p:nvSpPr>
          <p:cNvPr id="56" name="TextBox 55"/>
          <p:cNvSpPr txBox="1"/>
          <p:nvPr/>
        </p:nvSpPr>
        <p:spPr>
          <a:xfrm>
            <a:off x="1989965" y="4973289"/>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57" name="TextBox 56"/>
          <p:cNvSpPr txBox="1"/>
          <p:nvPr/>
        </p:nvSpPr>
        <p:spPr>
          <a:xfrm>
            <a:off x="2732120" y="4973289"/>
            <a:ext cx="204788" cy="461665"/>
          </a:xfrm>
          <a:prstGeom prst="rect">
            <a:avLst/>
          </a:prstGeom>
          <a:noFill/>
        </p:spPr>
        <p:txBody>
          <a:bodyPr wrap="square">
            <a:spAutoFit/>
          </a:bodyPr>
          <a:lstStyle/>
          <a:p>
            <a:pPr algn="ctr">
              <a:defRPr/>
            </a:pPr>
            <a:r>
              <a:rPr lang="en-GB" dirty="0">
                <a:latin typeface="+mn-lt"/>
              </a:rPr>
              <a:t>Y</a:t>
            </a:r>
          </a:p>
        </p:txBody>
      </p:sp>
      <p:sp>
        <p:nvSpPr>
          <p:cNvPr id="58" name="TextBox 57"/>
          <p:cNvSpPr txBox="1"/>
          <p:nvPr/>
        </p:nvSpPr>
        <p:spPr>
          <a:xfrm>
            <a:off x="3999026" y="4973140"/>
            <a:ext cx="460375" cy="461963"/>
          </a:xfrm>
          <a:prstGeom prst="rect">
            <a:avLst/>
          </a:prstGeom>
          <a:noFill/>
        </p:spPr>
        <p:txBody>
          <a:bodyPr>
            <a:spAutoFit/>
          </a:bodyPr>
          <a:lstStyle/>
          <a:p>
            <a:pPr algn="ctr">
              <a:defRPr/>
            </a:pPr>
            <a:r>
              <a:rPr lang="en-GB" dirty="0">
                <a:latin typeface="+mn-lt"/>
              </a:rPr>
              <a:t>N</a:t>
            </a:r>
          </a:p>
        </p:txBody>
      </p:sp>
      <p:sp>
        <p:nvSpPr>
          <p:cNvPr id="59" name="TextBox 58"/>
          <p:cNvSpPr txBox="1"/>
          <p:nvPr/>
        </p:nvSpPr>
        <p:spPr>
          <a:xfrm>
            <a:off x="4649637" y="4973140"/>
            <a:ext cx="460375" cy="461963"/>
          </a:xfrm>
          <a:prstGeom prst="rect">
            <a:avLst/>
          </a:prstGeom>
          <a:noFill/>
        </p:spPr>
        <p:txBody>
          <a:bodyPr>
            <a:spAutoFit/>
          </a:bodyPr>
          <a:lstStyle/>
          <a:p>
            <a:pPr algn="ctr">
              <a:defRPr/>
            </a:pPr>
            <a:r>
              <a:rPr lang="en-GB" dirty="0">
                <a:latin typeface="+mn-lt"/>
              </a:rPr>
              <a:t>Y</a:t>
            </a:r>
          </a:p>
        </p:txBody>
      </p:sp>
      <p:sp>
        <p:nvSpPr>
          <p:cNvPr id="60" name="TextBox 59"/>
          <p:cNvSpPr txBox="1"/>
          <p:nvPr/>
        </p:nvSpPr>
        <p:spPr>
          <a:xfrm>
            <a:off x="6159929" y="4973140"/>
            <a:ext cx="460375" cy="461963"/>
          </a:xfrm>
          <a:prstGeom prst="rect">
            <a:avLst/>
          </a:prstGeom>
          <a:noFill/>
        </p:spPr>
        <p:txBody>
          <a:bodyPr>
            <a:spAutoFit/>
          </a:bodyPr>
          <a:lstStyle/>
          <a:p>
            <a:pPr algn="ctr">
              <a:defRPr/>
            </a:pPr>
            <a:r>
              <a:rPr lang="en-GB">
                <a:latin typeface="+mn-lt"/>
              </a:rPr>
              <a:t>Y</a:t>
            </a:r>
            <a:endParaRPr lang="en-GB" dirty="0">
              <a:latin typeface="+mn-lt"/>
            </a:endParaRPr>
          </a:p>
        </p:txBody>
      </p:sp>
      <p:sp>
        <p:nvSpPr>
          <p:cNvPr id="61" name="TextBox 60"/>
          <p:cNvSpPr txBox="1"/>
          <p:nvPr/>
        </p:nvSpPr>
        <p:spPr>
          <a:xfrm>
            <a:off x="6832965" y="4973140"/>
            <a:ext cx="460375" cy="461963"/>
          </a:xfrm>
          <a:prstGeom prst="rect">
            <a:avLst/>
          </a:prstGeom>
          <a:noFill/>
        </p:spPr>
        <p:txBody>
          <a:bodyPr>
            <a:spAutoFit/>
          </a:bodyPr>
          <a:lstStyle/>
          <a:p>
            <a:pPr algn="ctr">
              <a:defRPr/>
            </a:pPr>
            <a:r>
              <a:rPr lang="en-GB" dirty="0">
                <a:latin typeface="+mn-lt"/>
              </a:rPr>
              <a:t>N</a:t>
            </a:r>
          </a:p>
        </p:txBody>
      </p:sp>
      <p:sp>
        <p:nvSpPr>
          <p:cNvPr id="62" name="TextBox 61"/>
          <p:cNvSpPr txBox="1"/>
          <p:nvPr/>
        </p:nvSpPr>
        <p:spPr>
          <a:xfrm>
            <a:off x="7577398" y="3200837"/>
            <a:ext cx="460375" cy="461963"/>
          </a:xfrm>
          <a:prstGeom prst="rect">
            <a:avLst/>
          </a:prstGeom>
          <a:noFill/>
        </p:spPr>
        <p:txBody>
          <a:bodyPr>
            <a:spAutoFit/>
          </a:bodyPr>
          <a:lstStyle/>
          <a:p>
            <a:pPr algn="ctr">
              <a:defRPr/>
            </a:pPr>
            <a:r>
              <a:rPr lang="en-GB" dirty="0">
                <a:latin typeface="+mn-lt"/>
              </a:rPr>
              <a:t>Y</a:t>
            </a:r>
          </a:p>
        </p:txBody>
      </p:sp>
      <p:sp>
        <p:nvSpPr>
          <p:cNvPr id="63" name="TextBox 62"/>
          <p:cNvSpPr txBox="1"/>
          <p:nvPr/>
        </p:nvSpPr>
        <p:spPr>
          <a:xfrm>
            <a:off x="5563152" y="4973289"/>
            <a:ext cx="204788" cy="461665"/>
          </a:xfrm>
          <a:prstGeom prst="rect">
            <a:avLst/>
          </a:prstGeom>
          <a:noFill/>
        </p:spPr>
        <p:txBody>
          <a:bodyPr wrap="square">
            <a:spAutoFit/>
          </a:bodyPr>
          <a:lstStyle/>
          <a:p>
            <a:pPr algn="ctr">
              <a:defRPr/>
            </a:pPr>
            <a:r>
              <a:rPr lang="en-GB" dirty="0">
                <a:latin typeface="+mn-lt"/>
              </a:rPr>
              <a:t>Y</a:t>
            </a:r>
          </a:p>
        </p:txBody>
      </p:sp>
      <p:sp>
        <p:nvSpPr>
          <p:cNvPr id="64" name="TextBox 63"/>
          <p:cNvSpPr txBox="1"/>
          <p:nvPr/>
        </p:nvSpPr>
        <p:spPr>
          <a:xfrm>
            <a:off x="7705191" y="4973289"/>
            <a:ext cx="204788" cy="461665"/>
          </a:xfrm>
          <a:prstGeom prst="rect">
            <a:avLst/>
          </a:prstGeom>
          <a:noFill/>
        </p:spPr>
        <p:txBody>
          <a:bodyPr wrap="square">
            <a:spAutoFit/>
          </a:bodyPr>
          <a:lstStyle/>
          <a:p>
            <a:pPr algn="ctr">
              <a:defRPr/>
            </a:pPr>
            <a:r>
              <a:rPr lang="en-GB" dirty="0">
                <a:latin typeface="+mn-lt"/>
              </a:rPr>
              <a:t>N</a:t>
            </a:r>
          </a:p>
        </p:txBody>
      </p:sp>
      <p:sp>
        <p:nvSpPr>
          <p:cNvPr id="65" name="TextBox 64"/>
          <p:cNvSpPr txBox="1"/>
          <p:nvPr/>
        </p:nvSpPr>
        <p:spPr>
          <a:xfrm>
            <a:off x="8367369" y="4973289"/>
            <a:ext cx="204788" cy="461665"/>
          </a:xfrm>
          <a:prstGeom prst="rect">
            <a:avLst/>
          </a:prstGeom>
          <a:noFill/>
        </p:spPr>
        <p:txBody>
          <a:bodyPr wrap="square">
            <a:spAutoFit/>
          </a:bodyPr>
          <a:lstStyle/>
          <a:p>
            <a:pPr algn="ctr">
              <a:defRPr/>
            </a:pPr>
            <a:r>
              <a:rPr lang="en-GB" dirty="0">
                <a:latin typeface="+mn-lt"/>
              </a:rPr>
              <a:t>N</a:t>
            </a:r>
          </a:p>
        </p:txBody>
      </p:sp>
      <p:sp>
        <p:nvSpPr>
          <p:cNvPr id="66" name="TextBox 65"/>
          <p:cNvSpPr txBox="1"/>
          <p:nvPr/>
        </p:nvSpPr>
        <p:spPr>
          <a:xfrm>
            <a:off x="1391203" y="3200986"/>
            <a:ext cx="204788" cy="461665"/>
          </a:xfrm>
          <a:prstGeom prst="rect">
            <a:avLst/>
          </a:prstGeom>
          <a:noFill/>
        </p:spPr>
        <p:txBody>
          <a:bodyPr wrap="square">
            <a:spAutoFit/>
          </a:bodyPr>
          <a:lstStyle/>
          <a:p>
            <a:pPr algn="ctr">
              <a:defRPr/>
            </a:pPr>
            <a:r>
              <a:rPr lang="en-GB" dirty="0">
                <a:latin typeface="+mn-lt"/>
              </a:rPr>
              <a:t>N</a:t>
            </a:r>
          </a:p>
        </p:txBody>
      </p:sp>
      <p:sp>
        <p:nvSpPr>
          <p:cNvPr id="67" name="TextBox 66"/>
          <p:cNvSpPr txBox="1"/>
          <p:nvPr/>
        </p:nvSpPr>
        <p:spPr>
          <a:xfrm>
            <a:off x="4126819" y="3200986"/>
            <a:ext cx="204788" cy="461665"/>
          </a:xfrm>
          <a:prstGeom prst="rect">
            <a:avLst/>
          </a:prstGeom>
          <a:noFill/>
        </p:spPr>
        <p:txBody>
          <a:bodyPr wrap="square">
            <a:spAutoFit/>
          </a:bodyPr>
          <a:lstStyle/>
          <a:p>
            <a:pPr algn="ctr">
              <a:defRPr/>
            </a:pPr>
            <a:r>
              <a:rPr lang="en-GB" dirty="0">
                <a:latin typeface="+mn-lt"/>
              </a:rPr>
              <a:t>Y</a:t>
            </a:r>
          </a:p>
        </p:txBody>
      </p:sp>
      <p:sp>
        <p:nvSpPr>
          <p:cNvPr id="68" name="TextBox 67"/>
          <p:cNvSpPr txBox="1"/>
          <p:nvPr/>
        </p:nvSpPr>
        <p:spPr>
          <a:xfrm>
            <a:off x="6287722" y="3200986"/>
            <a:ext cx="204788" cy="461665"/>
          </a:xfrm>
          <a:prstGeom prst="rect">
            <a:avLst/>
          </a:prstGeom>
          <a:noFill/>
        </p:spPr>
        <p:txBody>
          <a:bodyPr wrap="square">
            <a:spAutoFit/>
          </a:bodyPr>
          <a:lstStyle/>
          <a:p>
            <a:pPr algn="ctr">
              <a:defRPr/>
            </a:pPr>
            <a:r>
              <a:rPr lang="en-GB" dirty="0">
                <a:latin typeface="+mn-lt"/>
              </a:rPr>
              <a:t>Y</a:t>
            </a:r>
          </a:p>
        </p:txBody>
      </p:sp>
      <p:sp>
        <p:nvSpPr>
          <p:cNvPr id="69" name="TextBox 68"/>
          <p:cNvSpPr txBox="1"/>
          <p:nvPr/>
        </p:nvSpPr>
        <p:spPr>
          <a:xfrm>
            <a:off x="8367369" y="3200986"/>
            <a:ext cx="204788" cy="461665"/>
          </a:xfrm>
          <a:prstGeom prst="rect">
            <a:avLst/>
          </a:prstGeom>
          <a:noFill/>
        </p:spPr>
        <p:txBody>
          <a:bodyPr wrap="square">
            <a:spAutoFit/>
          </a:bodyPr>
          <a:lstStyle/>
          <a:p>
            <a:pPr algn="ctr">
              <a:defRPr/>
            </a:pPr>
            <a:r>
              <a:rPr lang="en-GB" dirty="0">
                <a:latin typeface="+mn-lt"/>
              </a:rPr>
              <a:t>Y</a:t>
            </a:r>
          </a:p>
        </p:txBody>
      </p:sp>
      <p:sp>
        <p:nvSpPr>
          <p:cNvPr id="70" name="TextBox 69"/>
          <p:cNvSpPr txBox="1"/>
          <p:nvPr/>
        </p:nvSpPr>
        <p:spPr>
          <a:xfrm>
            <a:off x="6832965" y="3200837"/>
            <a:ext cx="460375" cy="461963"/>
          </a:xfrm>
          <a:prstGeom prst="rect">
            <a:avLst/>
          </a:prstGeom>
          <a:noFill/>
        </p:spPr>
        <p:txBody>
          <a:bodyPr>
            <a:spAutoFit/>
          </a:bodyPr>
          <a:lstStyle/>
          <a:p>
            <a:pPr algn="ctr">
              <a:defRPr/>
            </a:pPr>
            <a:r>
              <a:rPr lang="en-GB" dirty="0">
                <a:latin typeface="+mn-lt"/>
              </a:rPr>
              <a:t>N</a:t>
            </a:r>
          </a:p>
        </p:txBody>
      </p:sp>
      <p:sp>
        <p:nvSpPr>
          <p:cNvPr id="71" name="TextBox 70"/>
          <p:cNvSpPr txBox="1"/>
          <p:nvPr/>
        </p:nvSpPr>
        <p:spPr>
          <a:xfrm>
            <a:off x="5498183" y="3200837"/>
            <a:ext cx="334726" cy="461963"/>
          </a:xfrm>
          <a:prstGeom prst="rect">
            <a:avLst/>
          </a:prstGeom>
          <a:noFill/>
        </p:spPr>
        <p:txBody>
          <a:bodyPr wrap="square">
            <a:spAutoFit/>
          </a:bodyPr>
          <a:lstStyle/>
          <a:p>
            <a:pPr algn="ctr">
              <a:defRPr/>
            </a:pPr>
            <a:r>
              <a:rPr lang="en-GB" dirty="0">
                <a:latin typeface="+mn-lt"/>
              </a:rPr>
              <a:t>Y</a:t>
            </a:r>
          </a:p>
        </p:txBody>
      </p:sp>
      <p:sp>
        <p:nvSpPr>
          <p:cNvPr id="72" name="TextBox 71"/>
          <p:cNvSpPr txBox="1"/>
          <p:nvPr/>
        </p:nvSpPr>
        <p:spPr>
          <a:xfrm>
            <a:off x="3327211" y="3200837"/>
            <a:ext cx="320065" cy="461963"/>
          </a:xfrm>
          <a:prstGeom prst="rect">
            <a:avLst/>
          </a:prstGeom>
          <a:noFill/>
        </p:spPr>
        <p:txBody>
          <a:bodyPr wrap="square">
            <a:spAutoFit/>
          </a:bodyPr>
          <a:lstStyle/>
          <a:p>
            <a:pPr algn="ctr">
              <a:defRPr/>
            </a:pPr>
            <a:r>
              <a:rPr lang="en-GB" dirty="0">
                <a:latin typeface="+mn-lt"/>
              </a:rPr>
              <a:t>Y</a:t>
            </a:r>
          </a:p>
        </p:txBody>
      </p:sp>
      <p:sp>
        <p:nvSpPr>
          <p:cNvPr id="73" name="TextBox 72"/>
          <p:cNvSpPr txBox="1"/>
          <p:nvPr/>
        </p:nvSpPr>
        <p:spPr>
          <a:xfrm>
            <a:off x="1862172" y="3200837"/>
            <a:ext cx="460375" cy="461963"/>
          </a:xfrm>
          <a:prstGeom prst="rect">
            <a:avLst/>
          </a:prstGeom>
          <a:noFill/>
        </p:spPr>
        <p:txBody>
          <a:bodyPr>
            <a:spAutoFit/>
          </a:bodyPr>
          <a:lstStyle/>
          <a:p>
            <a:pPr algn="ctr">
              <a:defRPr/>
            </a:pPr>
            <a:r>
              <a:rPr lang="en-GB" dirty="0">
                <a:latin typeface="+mn-lt"/>
              </a:rPr>
              <a:t>Y</a:t>
            </a:r>
          </a:p>
        </p:txBody>
      </p:sp>
      <p:sp>
        <p:nvSpPr>
          <p:cNvPr id="74" name="TextBox 73"/>
          <p:cNvSpPr txBox="1"/>
          <p:nvPr/>
        </p:nvSpPr>
        <p:spPr>
          <a:xfrm>
            <a:off x="2623110" y="3200837"/>
            <a:ext cx="422809" cy="461963"/>
          </a:xfrm>
          <a:prstGeom prst="rect">
            <a:avLst/>
          </a:prstGeom>
          <a:noFill/>
        </p:spPr>
        <p:txBody>
          <a:bodyPr wrap="square">
            <a:spAutoFit/>
          </a:bodyPr>
          <a:lstStyle/>
          <a:p>
            <a:pPr algn="ctr">
              <a:defRPr/>
            </a:pPr>
            <a:r>
              <a:rPr lang="en-GB" dirty="0">
                <a:latin typeface="+mn-lt"/>
              </a:rPr>
              <a:t>N</a:t>
            </a:r>
          </a:p>
        </p:txBody>
      </p:sp>
      <p:sp>
        <p:nvSpPr>
          <p:cNvPr id="75" name="TextBox 74"/>
          <p:cNvSpPr txBox="1"/>
          <p:nvPr/>
        </p:nvSpPr>
        <p:spPr>
          <a:xfrm>
            <a:off x="4674784" y="3200837"/>
            <a:ext cx="410080" cy="461963"/>
          </a:xfrm>
          <a:prstGeom prst="rect">
            <a:avLst/>
          </a:prstGeom>
          <a:noFill/>
        </p:spPr>
        <p:txBody>
          <a:bodyPr wrap="square">
            <a:spAutoFit/>
          </a:bodyPr>
          <a:lstStyle/>
          <a:p>
            <a:pPr algn="ctr">
              <a:defRPr/>
            </a:pPr>
            <a:r>
              <a:rPr lang="en-GB" dirty="0">
                <a:latin typeface="+mn-lt"/>
              </a:rPr>
              <a:t>N</a:t>
            </a:r>
          </a:p>
        </p:txBody>
      </p:sp>
      <p:sp>
        <p:nvSpPr>
          <p:cNvPr id="76" name="TextBox 75"/>
          <p:cNvSpPr txBox="1"/>
          <p:nvPr/>
        </p:nvSpPr>
        <p:spPr>
          <a:xfrm>
            <a:off x="7577398" y="4106028"/>
            <a:ext cx="460375" cy="461963"/>
          </a:xfrm>
          <a:prstGeom prst="rect">
            <a:avLst/>
          </a:prstGeom>
          <a:noFill/>
        </p:spPr>
        <p:txBody>
          <a:bodyPr>
            <a:spAutoFit/>
          </a:bodyPr>
          <a:lstStyle/>
          <a:p>
            <a:pPr algn="ctr">
              <a:defRPr/>
            </a:pPr>
            <a:r>
              <a:rPr lang="en-GB" dirty="0">
                <a:latin typeface="+mn-lt"/>
              </a:rPr>
              <a:t>N</a:t>
            </a:r>
          </a:p>
        </p:txBody>
      </p:sp>
      <p:sp>
        <p:nvSpPr>
          <p:cNvPr id="77" name="TextBox 76"/>
          <p:cNvSpPr txBox="1"/>
          <p:nvPr/>
        </p:nvSpPr>
        <p:spPr>
          <a:xfrm>
            <a:off x="1391203" y="4106177"/>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78" name="TextBox 77"/>
          <p:cNvSpPr txBox="1"/>
          <p:nvPr/>
        </p:nvSpPr>
        <p:spPr>
          <a:xfrm>
            <a:off x="2732120" y="4106177"/>
            <a:ext cx="204788" cy="461665"/>
          </a:xfrm>
          <a:prstGeom prst="rect">
            <a:avLst/>
          </a:prstGeom>
          <a:noFill/>
        </p:spPr>
        <p:txBody>
          <a:bodyPr wrap="square">
            <a:spAutoFit/>
          </a:bodyPr>
          <a:lstStyle/>
          <a:p>
            <a:pPr algn="ctr">
              <a:defRPr/>
            </a:pPr>
            <a:r>
              <a:rPr lang="en-GB" dirty="0">
                <a:latin typeface="+mn-lt"/>
              </a:rPr>
              <a:t>N</a:t>
            </a:r>
          </a:p>
        </p:txBody>
      </p:sp>
      <p:sp>
        <p:nvSpPr>
          <p:cNvPr id="80" name="TextBox 79"/>
          <p:cNvSpPr txBox="1"/>
          <p:nvPr/>
        </p:nvSpPr>
        <p:spPr>
          <a:xfrm>
            <a:off x="8367369" y="4106177"/>
            <a:ext cx="204788" cy="461665"/>
          </a:xfrm>
          <a:prstGeom prst="rect">
            <a:avLst/>
          </a:prstGeom>
          <a:noFill/>
        </p:spPr>
        <p:txBody>
          <a:bodyPr wrap="square">
            <a:spAutoFit/>
          </a:bodyPr>
          <a:lstStyle/>
          <a:p>
            <a:pPr algn="ctr">
              <a:defRPr/>
            </a:pPr>
            <a:r>
              <a:rPr lang="en-GB" dirty="0">
                <a:latin typeface="+mn-lt"/>
              </a:rPr>
              <a:t>Y</a:t>
            </a:r>
          </a:p>
        </p:txBody>
      </p:sp>
      <p:sp>
        <p:nvSpPr>
          <p:cNvPr id="81" name="TextBox 80"/>
          <p:cNvSpPr txBox="1"/>
          <p:nvPr/>
        </p:nvSpPr>
        <p:spPr>
          <a:xfrm>
            <a:off x="6832965" y="4106028"/>
            <a:ext cx="460375" cy="461963"/>
          </a:xfrm>
          <a:prstGeom prst="rect">
            <a:avLst/>
          </a:prstGeom>
          <a:noFill/>
        </p:spPr>
        <p:txBody>
          <a:bodyPr>
            <a:spAutoFit/>
          </a:bodyPr>
          <a:lstStyle/>
          <a:p>
            <a:pPr algn="ctr">
              <a:defRPr/>
            </a:pPr>
            <a:r>
              <a:rPr lang="en-GB" dirty="0">
                <a:latin typeface="+mn-lt"/>
              </a:rPr>
              <a:t>N</a:t>
            </a:r>
          </a:p>
        </p:txBody>
      </p:sp>
      <p:sp>
        <p:nvSpPr>
          <p:cNvPr id="82" name="TextBox 81"/>
          <p:cNvSpPr txBox="1"/>
          <p:nvPr/>
        </p:nvSpPr>
        <p:spPr>
          <a:xfrm>
            <a:off x="5498183" y="4106028"/>
            <a:ext cx="334726" cy="461963"/>
          </a:xfrm>
          <a:prstGeom prst="rect">
            <a:avLst/>
          </a:prstGeom>
          <a:noFill/>
        </p:spPr>
        <p:txBody>
          <a:bodyPr wrap="square">
            <a:spAutoFit/>
          </a:bodyPr>
          <a:lstStyle/>
          <a:p>
            <a:pPr algn="ctr">
              <a:defRPr/>
            </a:pPr>
            <a:r>
              <a:rPr lang="en-GB" dirty="0">
                <a:latin typeface="+mn-lt"/>
              </a:rPr>
              <a:t>N</a:t>
            </a:r>
          </a:p>
        </p:txBody>
      </p:sp>
      <p:sp>
        <p:nvSpPr>
          <p:cNvPr id="83" name="TextBox 82"/>
          <p:cNvSpPr txBox="1"/>
          <p:nvPr/>
        </p:nvSpPr>
        <p:spPr>
          <a:xfrm>
            <a:off x="3327211" y="4106028"/>
            <a:ext cx="320065" cy="461963"/>
          </a:xfrm>
          <a:prstGeom prst="rect">
            <a:avLst/>
          </a:prstGeom>
          <a:noFill/>
        </p:spPr>
        <p:txBody>
          <a:bodyPr wrap="square">
            <a:spAutoFit/>
          </a:bodyPr>
          <a:lstStyle/>
          <a:p>
            <a:pPr algn="ctr">
              <a:defRPr/>
            </a:pPr>
            <a:r>
              <a:rPr lang="en-GB" dirty="0">
                <a:latin typeface="+mn-lt"/>
              </a:rPr>
              <a:t>Y</a:t>
            </a:r>
          </a:p>
        </p:txBody>
      </p:sp>
      <p:sp>
        <p:nvSpPr>
          <p:cNvPr id="84" name="TextBox 83"/>
          <p:cNvSpPr txBox="1"/>
          <p:nvPr/>
        </p:nvSpPr>
        <p:spPr>
          <a:xfrm>
            <a:off x="1862172" y="4106028"/>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85" name="TextBox 84"/>
          <p:cNvSpPr txBox="1"/>
          <p:nvPr/>
        </p:nvSpPr>
        <p:spPr>
          <a:xfrm>
            <a:off x="4017809" y="4106028"/>
            <a:ext cx="422809" cy="461963"/>
          </a:xfrm>
          <a:prstGeom prst="rect">
            <a:avLst/>
          </a:prstGeom>
          <a:noFill/>
        </p:spPr>
        <p:txBody>
          <a:bodyPr wrap="square">
            <a:spAutoFit/>
          </a:bodyPr>
          <a:lstStyle/>
          <a:p>
            <a:pPr algn="ctr">
              <a:defRPr/>
            </a:pPr>
            <a:r>
              <a:rPr lang="en-GB" dirty="0">
                <a:latin typeface="+mn-lt"/>
              </a:rPr>
              <a:t>Y</a:t>
            </a:r>
          </a:p>
        </p:txBody>
      </p:sp>
      <p:sp>
        <p:nvSpPr>
          <p:cNvPr id="86" name="TextBox 85"/>
          <p:cNvSpPr txBox="1"/>
          <p:nvPr/>
        </p:nvSpPr>
        <p:spPr>
          <a:xfrm>
            <a:off x="4674784" y="4106028"/>
            <a:ext cx="410080" cy="461963"/>
          </a:xfrm>
          <a:prstGeom prst="rect">
            <a:avLst/>
          </a:prstGeom>
          <a:noFill/>
        </p:spPr>
        <p:txBody>
          <a:bodyPr wrap="square">
            <a:spAutoFit/>
          </a:bodyPr>
          <a:lstStyle/>
          <a:p>
            <a:pPr algn="ctr">
              <a:defRPr/>
            </a:pPr>
            <a:r>
              <a:rPr lang="en-GB" dirty="0">
                <a:latin typeface="+mn-lt"/>
              </a:rPr>
              <a:t>N</a:t>
            </a:r>
          </a:p>
        </p:txBody>
      </p:sp>
      <p:sp>
        <p:nvSpPr>
          <p:cNvPr id="87" name="TextBox 86"/>
          <p:cNvSpPr txBox="1"/>
          <p:nvPr/>
        </p:nvSpPr>
        <p:spPr>
          <a:xfrm>
            <a:off x="6159929" y="4106028"/>
            <a:ext cx="460375" cy="461963"/>
          </a:xfrm>
          <a:prstGeom prst="rect">
            <a:avLst/>
          </a:prstGeom>
          <a:noFill/>
        </p:spPr>
        <p:txBody>
          <a:bodyPr>
            <a:spAutoFit/>
          </a:bodyPr>
          <a:lstStyle/>
          <a:p>
            <a:pPr algn="ctr">
              <a:defRPr/>
            </a:pPr>
            <a:r>
              <a:rPr lang="en-GB" dirty="0">
                <a:latin typeface="+mn-lt"/>
              </a:rPr>
              <a:t>Y</a:t>
            </a:r>
          </a:p>
        </p:txBody>
      </p:sp>
      <p:sp>
        <p:nvSpPr>
          <p:cNvPr id="88" name="TextBox 87"/>
          <p:cNvSpPr txBox="1"/>
          <p:nvPr/>
        </p:nvSpPr>
        <p:spPr>
          <a:xfrm>
            <a:off x="7577398" y="5838983"/>
            <a:ext cx="460375" cy="461963"/>
          </a:xfrm>
          <a:prstGeom prst="rect">
            <a:avLst/>
          </a:prstGeom>
          <a:noFill/>
        </p:spPr>
        <p:txBody>
          <a:bodyPr>
            <a:spAutoFit/>
          </a:bodyPr>
          <a:lstStyle/>
          <a:p>
            <a:pPr algn="ctr">
              <a:defRPr/>
            </a:pPr>
            <a:r>
              <a:rPr lang="en-GB" smtClean="0">
                <a:solidFill>
                  <a:srgbClr val="FF0000"/>
                </a:solidFill>
                <a:latin typeface="+mn-lt"/>
              </a:rPr>
              <a:t>Y</a:t>
            </a:r>
            <a:endParaRPr lang="en-GB" dirty="0">
              <a:solidFill>
                <a:srgbClr val="FF0000"/>
              </a:solidFill>
              <a:latin typeface="+mn-lt"/>
            </a:endParaRPr>
          </a:p>
        </p:txBody>
      </p:sp>
      <p:sp>
        <p:nvSpPr>
          <p:cNvPr id="90" name="TextBox 89"/>
          <p:cNvSpPr txBox="1"/>
          <p:nvPr/>
        </p:nvSpPr>
        <p:spPr>
          <a:xfrm>
            <a:off x="3384849" y="583913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91" name="TextBox 90"/>
          <p:cNvSpPr txBox="1"/>
          <p:nvPr/>
        </p:nvSpPr>
        <p:spPr>
          <a:xfrm>
            <a:off x="6287722" y="583913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92" name="TextBox 91"/>
          <p:cNvSpPr txBox="1"/>
          <p:nvPr/>
        </p:nvSpPr>
        <p:spPr>
          <a:xfrm>
            <a:off x="8367369" y="5839132"/>
            <a:ext cx="204788" cy="461665"/>
          </a:xfrm>
          <a:prstGeom prst="rect">
            <a:avLst/>
          </a:prstGeom>
          <a:noFill/>
        </p:spPr>
        <p:txBody>
          <a:bodyPr wrap="square">
            <a:spAutoFit/>
          </a:bodyPr>
          <a:lstStyle/>
          <a:p>
            <a:pPr algn="ctr">
              <a:defRPr/>
            </a:pPr>
            <a:r>
              <a:rPr lang="en-GB" dirty="0">
                <a:latin typeface="+mn-lt"/>
              </a:rPr>
              <a:t>Y</a:t>
            </a:r>
          </a:p>
        </p:txBody>
      </p:sp>
      <p:sp>
        <p:nvSpPr>
          <p:cNvPr id="93" name="TextBox 92"/>
          <p:cNvSpPr txBox="1"/>
          <p:nvPr/>
        </p:nvSpPr>
        <p:spPr>
          <a:xfrm>
            <a:off x="6832965"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4" name="TextBox 93"/>
          <p:cNvSpPr txBox="1"/>
          <p:nvPr/>
        </p:nvSpPr>
        <p:spPr>
          <a:xfrm>
            <a:off x="5498183" y="5838983"/>
            <a:ext cx="334726" cy="461963"/>
          </a:xfrm>
          <a:prstGeom prst="rect">
            <a:avLst/>
          </a:prstGeom>
          <a:noFill/>
        </p:spPr>
        <p:txBody>
          <a:bodyPr wrap="square">
            <a:spAutoFit/>
          </a:bodyPr>
          <a:lstStyle/>
          <a:p>
            <a:pPr algn="ctr">
              <a:defRPr/>
            </a:pPr>
            <a:r>
              <a:rPr lang="en-GB" smtClean="0">
                <a:solidFill>
                  <a:srgbClr val="FF0000"/>
                </a:solidFill>
                <a:latin typeface="+mn-lt"/>
              </a:rPr>
              <a:t>Y</a:t>
            </a:r>
            <a:endParaRPr lang="en-GB" dirty="0">
              <a:solidFill>
                <a:srgbClr val="FF0000"/>
              </a:solidFill>
              <a:latin typeface="+mn-lt"/>
            </a:endParaRPr>
          </a:p>
        </p:txBody>
      </p:sp>
      <p:sp>
        <p:nvSpPr>
          <p:cNvPr id="95" name="TextBox 94"/>
          <p:cNvSpPr txBox="1"/>
          <p:nvPr/>
        </p:nvSpPr>
        <p:spPr>
          <a:xfrm>
            <a:off x="4069181" y="5838983"/>
            <a:ext cx="320065" cy="461963"/>
          </a:xfrm>
          <a:prstGeom prst="rect">
            <a:avLst/>
          </a:prstGeom>
          <a:noFill/>
        </p:spPr>
        <p:txBody>
          <a:bodyPr wrap="square">
            <a:spAutoFit/>
          </a:bodyPr>
          <a:lstStyle/>
          <a:p>
            <a:pPr algn="ctr">
              <a:defRPr/>
            </a:pPr>
            <a:r>
              <a:rPr lang="en-GB" dirty="0">
                <a:latin typeface="+mn-lt"/>
              </a:rPr>
              <a:t>N</a:t>
            </a:r>
          </a:p>
        </p:txBody>
      </p:sp>
      <p:sp>
        <p:nvSpPr>
          <p:cNvPr id="96" name="TextBox 95"/>
          <p:cNvSpPr txBox="1"/>
          <p:nvPr/>
        </p:nvSpPr>
        <p:spPr>
          <a:xfrm>
            <a:off x="1862172"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7" name="TextBox 96"/>
          <p:cNvSpPr txBox="1"/>
          <p:nvPr/>
        </p:nvSpPr>
        <p:spPr>
          <a:xfrm>
            <a:off x="2623110" y="5838983"/>
            <a:ext cx="422809" cy="461963"/>
          </a:xfrm>
          <a:prstGeom prst="rect">
            <a:avLst/>
          </a:prstGeom>
          <a:noFill/>
        </p:spPr>
        <p:txBody>
          <a:bodyPr wrap="square">
            <a:spAutoFit/>
          </a:bodyPr>
          <a:lstStyle/>
          <a:p>
            <a:pPr algn="ctr">
              <a:defRPr/>
            </a:pPr>
            <a:r>
              <a:rPr lang="en-GB" smtClean="0">
                <a:latin typeface="+mn-lt"/>
              </a:rPr>
              <a:t>Y</a:t>
            </a:r>
            <a:endParaRPr lang="en-GB" dirty="0">
              <a:latin typeface="+mn-lt"/>
            </a:endParaRPr>
          </a:p>
        </p:txBody>
      </p:sp>
      <p:sp>
        <p:nvSpPr>
          <p:cNvPr id="98" name="TextBox 97"/>
          <p:cNvSpPr txBox="1"/>
          <p:nvPr/>
        </p:nvSpPr>
        <p:spPr>
          <a:xfrm>
            <a:off x="4674784" y="5838983"/>
            <a:ext cx="410080" cy="461963"/>
          </a:xfrm>
          <a:prstGeom prst="rect">
            <a:avLst/>
          </a:prstGeom>
          <a:noFill/>
        </p:spPr>
        <p:txBody>
          <a:bodyPr wrap="square">
            <a:spAutoFit/>
          </a:bodyPr>
          <a:lstStyle/>
          <a:p>
            <a:pPr algn="ctr">
              <a:defRPr/>
            </a:pPr>
            <a:r>
              <a:rPr lang="en-GB" smtClean="0">
                <a:latin typeface="+mn-lt"/>
              </a:rPr>
              <a:t>Y</a:t>
            </a:r>
            <a:endParaRPr lang="en-GB" dirty="0">
              <a:latin typeface="+mn-lt"/>
            </a:endParaRPr>
          </a:p>
        </p:txBody>
      </p:sp>
      <p:sp>
        <p:nvSpPr>
          <p:cNvPr id="99" name="TextBox 98"/>
          <p:cNvSpPr txBox="1"/>
          <p:nvPr/>
        </p:nvSpPr>
        <p:spPr>
          <a:xfrm>
            <a:off x="1263410"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Tree>
    <p:extLst>
      <p:ext uri="{BB962C8B-B14F-4D97-AF65-F5344CB8AC3E}">
        <p14:creationId xmlns:p14="http://schemas.microsoft.com/office/powerpoint/2010/main" val="140864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500" fill="hold"/>
                                        <p:tgtEl>
                                          <p:spTgt spid="35"/>
                                        </p:tgtEl>
                                        <p:attrNameLst>
                                          <p:attrName>ppt_x</p:attrName>
                                        </p:attrNameLst>
                                      </p:cBhvr>
                                      <p:tavLst>
                                        <p:tav tm="0">
                                          <p:val>
                                            <p:strVal val="#ppt_x"/>
                                          </p:val>
                                        </p:tav>
                                        <p:tav tm="100000">
                                          <p:val>
                                            <p:strVal val="#ppt_x"/>
                                          </p:val>
                                        </p:tav>
                                      </p:tavLst>
                                    </p:anim>
                                    <p:anim calcmode="lin" valueType="num">
                                      <p:cBhvr additive="base">
                                        <p:cTn id="12" dur="1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ppt_x"/>
                                          </p:val>
                                        </p:tav>
                                        <p:tav tm="100000">
                                          <p:val>
                                            <p:strVal val="#ppt_x"/>
                                          </p:val>
                                        </p:tav>
                                      </p:tavLst>
                                    </p:anim>
                                    <p:anim calcmode="lin" valueType="num">
                                      <p:cBhvr additive="base">
                                        <p:cTn id="24" dur="1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500" fill="hold"/>
                                        <p:tgtEl>
                                          <p:spTgt spid="12"/>
                                        </p:tgtEl>
                                        <p:attrNameLst>
                                          <p:attrName>ppt_x</p:attrName>
                                        </p:attrNameLst>
                                      </p:cBhvr>
                                      <p:tavLst>
                                        <p:tav tm="0">
                                          <p:val>
                                            <p:strVal val="#ppt_x"/>
                                          </p:val>
                                        </p:tav>
                                        <p:tav tm="100000">
                                          <p:val>
                                            <p:strVal val="#ppt_x"/>
                                          </p:val>
                                        </p:tav>
                                      </p:tavLst>
                                    </p:anim>
                                    <p:anim calcmode="lin" valueType="num">
                                      <p:cBhvr additive="base">
                                        <p:cTn id="32" dur="1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3650"/>
                                        </p:tgtEl>
                                        <p:attrNameLst>
                                          <p:attrName>style.visibility</p:attrName>
                                        </p:attrNameLst>
                                      </p:cBhvr>
                                      <p:to>
                                        <p:strVal val="visible"/>
                                      </p:to>
                                    </p:set>
                                    <p:anim calcmode="lin" valueType="num">
                                      <p:cBhvr additive="base">
                                        <p:cTn id="35" dur="1500" fill="hold"/>
                                        <p:tgtEl>
                                          <p:spTgt spid="23650"/>
                                        </p:tgtEl>
                                        <p:attrNameLst>
                                          <p:attrName>ppt_x</p:attrName>
                                        </p:attrNameLst>
                                      </p:cBhvr>
                                      <p:tavLst>
                                        <p:tav tm="0">
                                          <p:val>
                                            <p:strVal val="#ppt_x"/>
                                          </p:val>
                                        </p:tav>
                                        <p:tav tm="100000">
                                          <p:val>
                                            <p:strVal val="#ppt_x"/>
                                          </p:val>
                                        </p:tav>
                                      </p:tavLst>
                                    </p:anim>
                                    <p:anim calcmode="lin" valueType="num">
                                      <p:cBhvr additive="base">
                                        <p:cTn id="36" dur="1500" fill="hold"/>
                                        <p:tgtEl>
                                          <p:spTgt spid="2365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3657"/>
                                        </p:tgtEl>
                                        <p:attrNameLst>
                                          <p:attrName>style.visibility</p:attrName>
                                        </p:attrNameLst>
                                      </p:cBhvr>
                                      <p:to>
                                        <p:strVal val="visible"/>
                                      </p:to>
                                    </p:set>
                                    <p:anim calcmode="lin" valueType="num">
                                      <p:cBhvr additive="base">
                                        <p:cTn id="39" dur="1500" fill="hold"/>
                                        <p:tgtEl>
                                          <p:spTgt spid="23657"/>
                                        </p:tgtEl>
                                        <p:attrNameLst>
                                          <p:attrName>ppt_x</p:attrName>
                                        </p:attrNameLst>
                                      </p:cBhvr>
                                      <p:tavLst>
                                        <p:tav tm="0">
                                          <p:val>
                                            <p:strVal val="#ppt_x"/>
                                          </p:val>
                                        </p:tav>
                                        <p:tav tm="100000">
                                          <p:val>
                                            <p:strVal val="#ppt_x"/>
                                          </p:val>
                                        </p:tav>
                                      </p:tavLst>
                                    </p:anim>
                                    <p:anim calcmode="lin" valueType="num">
                                      <p:cBhvr additive="base">
                                        <p:cTn id="40" dur="1500" fill="hold"/>
                                        <p:tgtEl>
                                          <p:spTgt spid="2365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1500" fill="hold"/>
                                        <p:tgtEl>
                                          <p:spTgt spid="24"/>
                                        </p:tgtEl>
                                        <p:attrNameLst>
                                          <p:attrName>ppt_x</p:attrName>
                                        </p:attrNameLst>
                                      </p:cBhvr>
                                      <p:tavLst>
                                        <p:tav tm="0">
                                          <p:val>
                                            <p:strVal val="#ppt_x"/>
                                          </p:val>
                                        </p:tav>
                                        <p:tav tm="100000">
                                          <p:val>
                                            <p:strVal val="#ppt_x"/>
                                          </p:val>
                                        </p:tav>
                                      </p:tavLst>
                                    </p:anim>
                                    <p:anim calcmode="lin" valueType="num">
                                      <p:cBhvr additive="base">
                                        <p:cTn id="4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3649"/>
                                        </p:tgtEl>
                                        <p:attrNameLst>
                                          <p:attrName>style.visibility</p:attrName>
                                        </p:attrNameLst>
                                      </p:cBhvr>
                                      <p:to>
                                        <p:strVal val="visible"/>
                                      </p:to>
                                    </p:set>
                                    <p:anim calcmode="lin" valueType="num">
                                      <p:cBhvr additive="base">
                                        <p:cTn id="49" dur="1500" fill="hold"/>
                                        <p:tgtEl>
                                          <p:spTgt spid="23649"/>
                                        </p:tgtEl>
                                        <p:attrNameLst>
                                          <p:attrName>ppt_x</p:attrName>
                                        </p:attrNameLst>
                                      </p:cBhvr>
                                      <p:tavLst>
                                        <p:tav tm="0">
                                          <p:val>
                                            <p:strVal val="#ppt_x"/>
                                          </p:val>
                                        </p:tav>
                                        <p:tav tm="100000">
                                          <p:val>
                                            <p:strVal val="#ppt_x"/>
                                          </p:val>
                                        </p:tav>
                                      </p:tavLst>
                                    </p:anim>
                                    <p:anim calcmode="lin" valueType="num">
                                      <p:cBhvr additive="base">
                                        <p:cTn id="50" dur="1500" fill="hold"/>
                                        <p:tgtEl>
                                          <p:spTgt spid="2364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1500" fill="hold"/>
                                        <p:tgtEl>
                                          <p:spTgt spid="73"/>
                                        </p:tgtEl>
                                        <p:attrNameLst>
                                          <p:attrName>ppt_x</p:attrName>
                                        </p:attrNameLst>
                                      </p:cBhvr>
                                      <p:tavLst>
                                        <p:tav tm="0">
                                          <p:val>
                                            <p:strVal val="#ppt_x"/>
                                          </p:val>
                                        </p:tav>
                                        <p:tav tm="100000">
                                          <p:val>
                                            <p:strVal val="#ppt_x"/>
                                          </p:val>
                                        </p:tav>
                                      </p:tavLst>
                                    </p:anim>
                                    <p:anim calcmode="lin" valueType="num">
                                      <p:cBhvr additive="base">
                                        <p:cTn id="56" dur="1500" fill="hold"/>
                                        <p:tgtEl>
                                          <p:spTgt spid="7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1500" fill="hold"/>
                                        <p:tgtEl>
                                          <p:spTgt spid="72"/>
                                        </p:tgtEl>
                                        <p:attrNameLst>
                                          <p:attrName>ppt_x</p:attrName>
                                        </p:attrNameLst>
                                      </p:cBhvr>
                                      <p:tavLst>
                                        <p:tav tm="0">
                                          <p:val>
                                            <p:strVal val="#ppt_x"/>
                                          </p:val>
                                        </p:tav>
                                        <p:tav tm="100000">
                                          <p:val>
                                            <p:strVal val="#ppt_x"/>
                                          </p:val>
                                        </p:tav>
                                      </p:tavLst>
                                    </p:anim>
                                    <p:anim calcmode="lin" valueType="num">
                                      <p:cBhvr additive="base">
                                        <p:cTn id="60" dur="1500" fill="hold"/>
                                        <p:tgtEl>
                                          <p:spTgt spid="72"/>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additive="base">
                                        <p:cTn id="63" dur="1500" fill="hold"/>
                                        <p:tgtEl>
                                          <p:spTgt spid="67"/>
                                        </p:tgtEl>
                                        <p:attrNameLst>
                                          <p:attrName>ppt_x</p:attrName>
                                        </p:attrNameLst>
                                      </p:cBhvr>
                                      <p:tavLst>
                                        <p:tav tm="0">
                                          <p:val>
                                            <p:strVal val="#ppt_x"/>
                                          </p:val>
                                        </p:tav>
                                        <p:tav tm="100000">
                                          <p:val>
                                            <p:strVal val="#ppt_x"/>
                                          </p:val>
                                        </p:tav>
                                      </p:tavLst>
                                    </p:anim>
                                    <p:anim calcmode="lin" valueType="num">
                                      <p:cBhvr additive="base">
                                        <p:cTn id="64" dur="1500" fill="hold"/>
                                        <p:tgtEl>
                                          <p:spTgt spid="67"/>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1500" fill="hold"/>
                                        <p:tgtEl>
                                          <p:spTgt spid="71"/>
                                        </p:tgtEl>
                                        <p:attrNameLst>
                                          <p:attrName>ppt_x</p:attrName>
                                        </p:attrNameLst>
                                      </p:cBhvr>
                                      <p:tavLst>
                                        <p:tav tm="0">
                                          <p:val>
                                            <p:strVal val="#ppt_x"/>
                                          </p:val>
                                        </p:tav>
                                        <p:tav tm="100000">
                                          <p:val>
                                            <p:strVal val="#ppt_x"/>
                                          </p:val>
                                        </p:tav>
                                      </p:tavLst>
                                    </p:anim>
                                    <p:anim calcmode="lin" valueType="num">
                                      <p:cBhvr additive="base">
                                        <p:cTn id="68" dur="1500" fill="hold"/>
                                        <p:tgtEl>
                                          <p:spTgt spid="71"/>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1500" fill="hold"/>
                                        <p:tgtEl>
                                          <p:spTgt spid="68"/>
                                        </p:tgtEl>
                                        <p:attrNameLst>
                                          <p:attrName>ppt_x</p:attrName>
                                        </p:attrNameLst>
                                      </p:cBhvr>
                                      <p:tavLst>
                                        <p:tav tm="0">
                                          <p:val>
                                            <p:strVal val="#ppt_x"/>
                                          </p:val>
                                        </p:tav>
                                        <p:tav tm="100000">
                                          <p:val>
                                            <p:strVal val="#ppt_x"/>
                                          </p:val>
                                        </p:tav>
                                      </p:tavLst>
                                    </p:anim>
                                    <p:anim calcmode="lin" valueType="num">
                                      <p:cBhvr additive="base">
                                        <p:cTn id="72" dur="1500" fill="hold"/>
                                        <p:tgtEl>
                                          <p:spTgt spid="6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1500" fill="hold"/>
                                        <p:tgtEl>
                                          <p:spTgt spid="62"/>
                                        </p:tgtEl>
                                        <p:attrNameLst>
                                          <p:attrName>ppt_x</p:attrName>
                                        </p:attrNameLst>
                                      </p:cBhvr>
                                      <p:tavLst>
                                        <p:tav tm="0">
                                          <p:val>
                                            <p:strVal val="#ppt_x"/>
                                          </p:val>
                                        </p:tav>
                                        <p:tav tm="100000">
                                          <p:val>
                                            <p:strVal val="#ppt_x"/>
                                          </p:val>
                                        </p:tav>
                                      </p:tavLst>
                                    </p:anim>
                                    <p:anim calcmode="lin" valueType="num">
                                      <p:cBhvr additive="base">
                                        <p:cTn id="76" dur="1500" fill="hold"/>
                                        <p:tgtEl>
                                          <p:spTgt spid="62"/>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1500" fill="hold"/>
                                        <p:tgtEl>
                                          <p:spTgt spid="69"/>
                                        </p:tgtEl>
                                        <p:attrNameLst>
                                          <p:attrName>ppt_x</p:attrName>
                                        </p:attrNameLst>
                                      </p:cBhvr>
                                      <p:tavLst>
                                        <p:tav tm="0">
                                          <p:val>
                                            <p:strVal val="#ppt_x"/>
                                          </p:val>
                                        </p:tav>
                                        <p:tav tm="100000">
                                          <p:val>
                                            <p:strVal val="#ppt_x"/>
                                          </p:val>
                                        </p:tav>
                                      </p:tavLst>
                                    </p:anim>
                                    <p:anim calcmode="lin" valueType="num">
                                      <p:cBhvr additive="base">
                                        <p:cTn id="80" dur="1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66"/>
                                        </p:tgtEl>
                                        <p:attrNameLst>
                                          <p:attrName>style.visibility</p:attrName>
                                        </p:attrNameLst>
                                      </p:cBhvr>
                                      <p:to>
                                        <p:strVal val="visible"/>
                                      </p:to>
                                    </p:set>
                                    <p:anim calcmode="lin" valueType="num">
                                      <p:cBhvr additive="base">
                                        <p:cTn id="85" dur="1500" fill="hold"/>
                                        <p:tgtEl>
                                          <p:spTgt spid="66"/>
                                        </p:tgtEl>
                                        <p:attrNameLst>
                                          <p:attrName>ppt_x</p:attrName>
                                        </p:attrNameLst>
                                      </p:cBhvr>
                                      <p:tavLst>
                                        <p:tav tm="0">
                                          <p:val>
                                            <p:strVal val="#ppt_x"/>
                                          </p:val>
                                        </p:tav>
                                        <p:tav tm="100000">
                                          <p:val>
                                            <p:strVal val="#ppt_x"/>
                                          </p:val>
                                        </p:tav>
                                      </p:tavLst>
                                    </p:anim>
                                    <p:anim calcmode="lin" valueType="num">
                                      <p:cBhvr additive="base">
                                        <p:cTn id="86" dur="1500" fill="hold"/>
                                        <p:tgtEl>
                                          <p:spTgt spid="66"/>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anim calcmode="lin" valueType="num">
                                      <p:cBhvr additive="base">
                                        <p:cTn id="89" dur="1500" fill="hold"/>
                                        <p:tgtEl>
                                          <p:spTgt spid="74"/>
                                        </p:tgtEl>
                                        <p:attrNameLst>
                                          <p:attrName>ppt_x</p:attrName>
                                        </p:attrNameLst>
                                      </p:cBhvr>
                                      <p:tavLst>
                                        <p:tav tm="0">
                                          <p:val>
                                            <p:strVal val="#ppt_x"/>
                                          </p:val>
                                        </p:tav>
                                        <p:tav tm="100000">
                                          <p:val>
                                            <p:strVal val="#ppt_x"/>
                                          </p:val>
                                        </p:tav>
                                      </p:tavLst>
                                    </p:anim>
                                    <p:anim calcmode="lin" valueType="num">
                                      <p:cBhvr additive="base">
                                        <p:cTn id="90" dur="1500" fill="hold"/>
                                        <p:tgtEl>
                                          <p:spTgt spid="74"/>
                                        </p:tgtEl>
                                        <p:attrNameLst>
                                          <p:attrName>ppt_y</p:attrName>
                                        </p:attrNameLst>
                                      </p:cBhvr>
                                      <p:tavLst>
                                        <p:tav tm="0">
                                          <p:val>
                                            <p:strVal val="0-#ppt_h/2"/>
                                          </p:val>
                                        </p:tav>
                                        <p:tav tm="100000">
                                          <p:val>
                                            <p:strVal val="#ppt_y"/>
                                          </p:val>
                                        </p:tav>
                                      </p:tavLst>
                                    </p:anim>
                                  </p:childTnLst>
                                </p:cTn>
                              </p:par>
                              <p:par>
                                <p:cTn id="91" presetID="2" presetClass="entr" presetSubtype="1"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additive="base">
                                        <p:cTn id="93" dur="1500" fill="hold"/>
                                        <p:tgtEl>
                                          <p:spTgt spid="75"/>
                                        </p:tgtEl>
                                        <p:attrNameLst>
                                          <p:attrName>ppt_x</p:attrName>
                                        </p:attrNameLst>
                                      </p:cBhvr>
                                      <p:tavLst>
                                        <p:tav tm="0">
                                          <p:val>
                                            <p:strVal val="#ppt_x"/>
                                          </p:val>
                                        </p:tav>
                                        <p:tav tm="100000">
                                          <p:val>
                                            <p:strVal val="#ppt_x"/>
                                          </p:val>
                                        </p:tav>
                                      </p:tavLst>
                                    </p:anim>
                                    <p:anim calcmode="lin" valueType="num">
                                      <p:cBhvr additive="base">
                                        <p:cTn id="94" dur="1500" fill="hold"/>
                                        <p:tgtEl>
                                          <p:spTgt spid="75"/>
                                        </p:tgtEl>
                                        <p:attrNameLst>
                                          <p:attrName>ppt_y</p:attrName>
                                        </p:attrNameLst>
                                      </p:cBhvr>
                                      <p:tavLst>
                                        <p:tav tm="0">
                                          <p:val>
                                            <p:strVal val="0-#ppt_h/2"/>
                                          </p:val>
                                        </p:tav>
                                        <p:tav tm="100000">
                                          <p:val>
                                            <p:strVal val="#ppt_y"/>
                                          </p:val>
                                        </p:tav>
                                      </p:tavLst>
                                    </p:anim>
                                  </p:childTnLst>
                                </p:cTn>
                              </p:par>
                              <p:par>
                                <p:cTn id="95" presetID="2" presetClass="entr" presetSubtype="1"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anim calcmode="lin" valueType="num">
                                      <p:cBhvr additive="base">
                                        <p:cTn id="97" dur="1500" fill="hold"/>
                                        <p:tgtEl>
                                          <p:spTgt spid="70"/>
                                        </p:tgtEl>
                                        <p:attrNameLst>
                                          <p:attrName>ppt_x</p:attrName>
                                        </p:attrNameLst>
                                      </p:cBhvr>
                                      <p:tavLst>
                                        <p:tav tm="0">
                                          <p:val>
                                            <p:strVal val="#ppt_x"/>
                                          </p:val>
                                        </p:tav>
                                        <p:tav tm="100000">
                                          <p:val>
                                            <p:strVal val="#ppt_x"/>
                                          </p:val>
                                        </p:tav>
                                      </p:tavLst>
                                    </p:anim>
                                    <p:anim calcmode="lin" valueType="num">
                                      <p:cBhvr additive="base">
                                        <p:cTn id="98" dur="1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 calcmode="lin" valueType="num">
                                      <p:cBhvr additive="base">
                                        <p:cTn id="103" dur="1500" fill="hold"/>
                                        <p:tgtEl>
                                          <p:spTgt spid="84"/>
                                        </p:tgtEl>
                                        <p:attrNameLst>
                                          <p:attrName>ppt_x</p:attrName>
                                        </p:attrNameLst>
                                      </p:cBhvr>
                                      <p:tavLst>
                                        <p:tav tm="0">
                                          <p:val>
                                            <p:strVal val="#ppt_x"/>
                                          </p:val>
                                        </p:tav>
                                        <p:tav tm="100000">
                                          <p:val>
                                            <p:strVal val="#ppt_x"/>
                                          </p:val>
                                        </p:tav>
                                      </p:tavLst>
                                    </p:anim>
                                    <p:anim calcmode="lin" valueType="num">
                                      <p:cBhvr additive="base">
                                        <p:cTn id="104" dur="1500" fill="hold"/>
                                        <p:tgtEl>
                                          <p:spTgt spid="84"/>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0"/>
                                  </p:stCondLst>
                                  <p:childTnLst>
                                    <p:set>
                                      <p:cBhvr>
                                        <p:cTn id="106" dur="1" fill="hold">
                                          <p:stCondLst>
                                            <p:cond delay="0"/>
                                          </p:stCondLst>
                                        </p:cTn>
                                        <p:tgtEl>
                                          <p:spTgt spid="83"/>
                                        </p:tgtEl>
                                        <p:attrNameLst>
                                          <p:attrName>style.visibility</p:attrName>
                                        </p:attrNameLst>
                                      </p:cBhvr>
                                      <p:to>
                                        <p:strVal val="visible"/>
                                      </p:to>
                                    </p:set>
                                    <p:anim calcmode="lin" valueType="num">
                                      <p:cBhvr additive="base">
                                        <p:cTn id="107" dur="1500" fill="hold"/>
                                        <p:tgtEl>
                                          <p:spTgt spid="83"/>
                                        </p:tgtEl>
                                        <p:attrNameLst>
                                          <p:attrName>ppt_x</p:attrName>
                                        </p:attrNameLst>
                                      </p:cBhvr>
                                      <p:tavLst>
                                        <p:tav tm="0">
                                          <p:val>
                                            <p:strVal val="#ppt_x"/>
                                          </p:val>
                                        </p:tav>
                                        <p:tav tm="100000">
                                          <p:val>
                                            <p:strVal val="#ppt_x"/>
                                          </p:val>
                                        </p:tav>
                                      </p:tavLst>
                                    </p:anim>
                                    <p:anim calcmode="lin" valueType="num">
                                      <p:cBhvr additive="base">
                                        <p:cTn id="108" dur="1500" fill="hold"/>
                                        <p:tgtEl>
                                          <p:spTgt spid="83"/>
                                        </p:tgtEl>
                                        <p:attrNameLst>
                                          <p:attrName>ppt_y</p:attrName>
                                        </p:attrNameLst>
                                      </p:cBhvr>
                                      <p:tavLst>
                                        <p:tav tm="0">
                                          <p:val>
                                            <p:strVal val="0-#ppt_h/2"/>
                                          </p:val>
                                        </p:tav>
                                        <p:tav tm="100000">
                                          <p:val>
                                            <p:strVal val="#ppt_y"/>
                                          </p:val>
                                        </p:tav>
                                      </p:tavLst>
                                    </p:anim>
                                  </p:childTnLst>
                                </p:cTn>
                              </p:par>
                              <p:par>
                                <p:cTn id="109" presetID="2" presetClass="entr" presetSubtype="1" fill="hold" grpId="0" nodeType="withEffect">
                                  <p:stCondLst>
                                    <p:cond delay="0"/>
                                  </p:stCondLst>
                                  <p:childTnLst>
                                    <p:set>
                                      <p:cBhvr>
                                        <p:cTn id="110" dur="1" fill="hold">
                                          <p:stCondLst>
                                            <p:cond delay="0"/>
                                          </p:stCondLst>
                                        </p:cTn>
                                        <p:tgtEl>
                                          <p:spTgt spid="85"/>
                                        </p:tgtEl>
                                        <p:attrNameLst>
                                          <p:attrName>style.visibility</p:attrName>
                                        </p:attrNameLst>
                                      </p:cBhvr>
                                      <p:to>
                                        <p:strVal val="visible"/>
                                      </p:to>
                                    </p:set>
                                    <p:anim calcmode="lin" valueType="num">
                                      <p:cBhvr additive="base">
                                        <p:cTn id="111" dur="1500" fill="hold"/>
                                        <p:tgtEl>
                                          <p:spTgt spid="85"/>
                                        </p:tgtEl>
                                        <p:attrNameLst>
                                          <p:attrName>ppt_x</p:attrName>
                                        </p:attrNameLst>
                                      </p:cBhvr>
                                      <p:tavLst>
                                        <p:tav tm="0">
                                          <p:val>
                                            <p:strVal val="#ppt_x"/>
                                          </p:val>
                                        </p:tav>
                                        <p:tav tm="100000">
                                          <p:val>
                                            <p:strVal val="#ppt_x"/>
                                          </p:val>
                                        </p:tav>
                                      </p:tavLst>
                                    </p:anim>
                                    <p:anim calcmode="lin" valueType="num">
                                      <p:cBhvr additive="base">
                                        <p:cTn id="112" dur="1500" fill="hold"/>
                                        <p:tgtEl>
                                          <p:spTgt spid="85"/>
                                        </p:tgtEl>
                                        <p:attrNameLst>
                                          <p:attrName>ppt_y</p:attrName>
                                        </p:attrNameLst>
                                      </p:cBhvr>
                                      <p:tavLst>
                                        <p:tav tm="0">
                                          <p:val>
                                            <p:strVal val="0-#ppt_h/2"/>
                                          </p:val>
                                        </p:tav>
                                        <p:tav tm="100000">
                                          <p:val>
                                            <p:strVal val="#ppt_y"/>
                                          </p:val>
                                        </p:tav>
                                      </p:tavLst>
                                    </p:anim>
                                  </p:childTnLst>
                                </p:cTn>
                              </p:par>
                              <p:par>
                                <p:cTn id="113" presetID="2" presetClass="entr" presetSubtype="1"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anim calcmode="lin" valueType="num">
                                      <p:cBhvr additive="base">
                                        <p:cTn id="115" dur="1500" fill="hold"/>
                                        <p:tgtEl>
                                          <p:spTgt spid="87"/>
                                        </p:tgtEl>
                                        <p:attrNameLst>
                                          <p:attrName>ppt_x</p:attrName>
                                        </p:attrNameLst>
                                      </p:cBhvr>
                                      <p:tavLst>
                                        <p:tav tm="0">
                                          <p:val>
                                            <p:strVal val="#ppt_x"/>
                                          </p:val>
                                        </p:tav>
                                        <p:tav tm="100000">
                                          <p:val>
                                            <p:strVal val="#ppt_x"/>
                                          </p:val>
                                        </p:tav>
                                      </p:tavLst>
                                    </p:anim>
                                    <p:anim calcmode="lin" valueType="num">
                                      <p:cBhvr additive="base">
                                        <p:cTn id="116" dur="1500" fill="hold"/>
                                        <p:tgtEl>
                                          <p:spTgt spid="87"/>
                                        </p:tgtEl>
                                        <p:attrNameLst>
                                          <p:attrName>ppt_y</p:attrName>
                                        </p:attrNameLst>
                                      </p:cBhvr>
                                      <p:tavLst>
                                        <p:tav tm="0">
                                          <p:val>
                                            <p:strVal val="0-#ppt_h/2"/>
                                          </p:val>
                                        </p:tav>
                                        <p:tav tm="100000">
                                          <p:val>
                                            <p:strVal val="#ppt_y"/>
                                          </p:val>
                                        </p:tav>
                                      </p:tavLst>
                                    </p:anim>
                                  </p:childTnLst>
                                </p:cTn>
                              </p:par>
                              <p:par>
                                <p:cTn id="117" presetID="2" presetClass="entr" presetSubtype="1" fill="hold" grpId="0" nodeType="withEffect">
                                  <p:stCondLst>
                                    <p:cond delay="0"/>
                                  </p:stCondLst>
                                  <p:childTnLst>
                                    <p:set>
                                      <p:cBhvr>
                                        <p:cTn id="118" dur="1" fill="hold">
                                          <p:stCondLst>
                                            <p:cond delay="0"/>
                                          </p:stCondLst>
                                        </p:cTn>
                                        <p:tgtEl>
                                          <p:spTgt spid="80"/>
                                        </p:tgtEl>
                                        <p:attrNameLst>
                                          <p:attrName>style.visibility</p:attrName>
                                        </p:attrNameLst>
                                      </p:cBhvr>
                                      <p:to>
                                        <p:strVal val="visible"/>
                                      </p:to>
                                    </p:set>
                                    <p:anim calcmode="lin" valueType="num">
                                      <p:cBhvr additive="base">
                                        <p:cTn id="119" dur="1500" fill="hold"/>
                                        <p:tgtEl>
                                          <p:spTgt spid="80"/>
                                        </p:tgtEl>
                                        <p:attrNameLst>
                                          <p:attrName>ppt_x</p:attrName>
                                        </p:attrNameLst>
                                      </p:cBhvr>
                                      <p:tavLst>
                                        <p:tav tm="0">
                                          <p:val>
                                            <p:strVal val="#ppt_x"/>
                                          </p:val>
                                        </p:tav>
                                        <p:tav tm="100000">
                                          <p:val>
                                            <p:strVal val="#ppt_x"/>
                                          </p:val>
                                        </p:tav>
                                      </p:tavLst>
                                    </p:anim>
                                    <p:anim calcmode="lin" valueType="num">
                                      <p:cBhvr additive="base">
                                        <p:cTn id="120" dur="15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1" fill="hold" grpId="0" nodeType="clickEffect">
                                  <p:stCondLst>
                                    <p:cond delay="0"/>
                                  </p:stCondLst>
                                  <p:childTnLst>
                                    <p:set>
                                      <p:cBhvr>
                                        <p:cTn id="124" dur="1" fill="hold">
                                          <p:stCondLst>
                                            <p:cond delay="0"/>
                                          </p:stCondLst>
                                        </p:cTn>
                                        <p:tgtEl>
                                          <p:spTgt spid="77"/>
                                        </p:tgtEl>
                                        <p:attrNameLst>
                                          <p:attrName>style.visibility</p:attrName>
                                        </p:attrNameLst>
                                      </p:cBhvr>
                                      <p:to>
                                        <p:strVal val="visible"/>
                                      </p:to>
                                    </p:set>
                                    <p:anim calcmode="lin" valueType="num">
                                      <p:cBhvr additive="base">
                                        <p:cTn id="125" dur="1500" fill="hold"/>
                                        <p:tgtEl>
                                          <p:spTgt spid="77"/>
                                        </p:tgtEl>
                                        <p:attrNameLst>
                                          <p:attrName>ppt_x</p:attrName>
                                        </p:attrNameLst>
                                      </p:cBhvr>
                                      <p:tavLst>
                                        <p:tav tm="0">
                                          <p:val>
                                            <p:strVal val="#ppt_x"/>
                                          </p:val>
                                        </p:tav>
                                        <p:tav tm="100000">
                                          <p:val>
                                            <p:strVal val="#ppt_x"/>
                                          </p:val>
                                        </p:tav>
                                      </p:tavLst>
                                    </p:anim>
                                    <p:anim calcmode="lin" valueType="num">
                                      <p:cBhvr additive="base">
                                        <p:cTn id="126" dur="1500" fill="hold"/>
                                        <p:tgtEl>
                                          <p:spTgt spid="77"/>
                                        </p:tgtEl>
                                        <p:attrNameLst>
                                          <p:attrName>ppt_y</p:attrName>
                                        </p:attrNameLst>
                                      </p:cBhvr>
                                      <p:tavLst>
                                        <p:tav tm="0">
                                          <p:val>
                                            <p:strVal val="0-#ppt_h/2"/>
                                          </p:val>
                                        </p:tav>
                                        <p:tav tm="100000">
                                          <p:val>
                                            <p:strVal val="#ppt_y"/>
                                          </p:val>
                                        </p:tav>
                                      </p:tavLst>
                                    </p:anim>
                                  </p:childTnLst>
                                </p:cTn>
                              </p:par>
                              <p:par>
                                <p:cTn id="127" presetID="2" presetClass="entr" presetSubtype="1" fill="hold" grpId="0" nodeType="withEffect">
                                  <p:stCondLst>
                                    <p:cond delay="0"/>
                                  </p:stCondLst>
                                  <p:childTnLst>
                                    <p:set>
                                      <p:cBhvr>
                                        <p:cTn id="128" dur="1" fill="hold">
                                          <p:stCondLst>
                                            <p:cond delay="0"/>
                                          </p:stCondLst>
                                        </p:cTn>
                                        <p:tgtEl>
                                          <p:spTgt spid="78"/>
                                        </p:tgtEl>
                                        <p:attrNameLst>
                                          <p:attrName>style.visibility</p:attrName>
                                        </p:attrNameLst>
                                      </p:cBhvr>
                                      <p:to>
                                        <p:strVal val="visible"/>
                                      </p:to>
                                    </p:set>
                                    <p:anim calcmode="lin" valueType="num">
                                      <p:cBhvr additive="base">
                                        <p:cTn id="129" dur="1500" fill="hold"/>
                                        <p:tgtEl>
                                          <p:spTgt spid="78"/>
                                        </p:tgtEl>
                                        <p:attrNameLst>
                                          <p:attrName>ppt_x</p:attrName>
                                        </p:attrNameLst>
                                      </p:cBhvr>
                                      <p:tavLst>
                                        <p:tav tm="0">
                                          <p:val>
                                            <p:strVal val="#ppt_x"/>
                                          </p:val>
                                        </p:tav>
                                        <p:tav tm="100000">
                                          <p:val>
                                            <p:strVal val="#ppt_x"/>
                                          </p:val>
                                        </p:tav>
                                      </p:tavLst>
                                    </p:anim>
                                    <p:anim calcmode="lin" valueType="num">
                                      <p:cBhvr additive="base">
                                        <p:cTn id="130" dur="1500" fill="hold"/>
                                        <p:tgtEl>
                                          <p:spTgt spid="78"/>
                                        </p:tgtEl>
                                        <p:attrNameLst>
                                          <p:attrName>ppt_y</p:attrName>
                                        </p:attrNameLst>
                                      </p:cBhvr>
                                      <p:tavLst>
                                        <p:tav tm="0">
                                          <p:val>
                                            <p:strVal val="0-#ppt_h/2"/>
                                          </p:val>
                                        </p:tav>
                                        <p:tav tm="100000">
                                          <p:val>
                                            <p:strVal val="#ppt_y"/>
                                          </p:val>
                                        </p:tav>
                                      </p:tavLst>
                                    </p:anim>
                                  </p:childTnLst>
                                </p:cTn>
                              </p:par>
                              <p:par>
                                <p:cTn id="131" presetID="2" presetClass="entr" presetSubtype="1"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additive="base">
                                        <p:cTn id="133" dur="1500" fill="hold"/>
                                        <p:tgtEl>
                                          <p:spTgt spid="86"/>
                                        </p:tgtEl>
                                        <p:attrNameLst>
                                          <p:attrName>ppt_x</p:attrName>
                                        </p:attrNameLst>
                                      </p:cBhvr>
                                      <p:tavLst>
                                        <p:tav tm="0">
                                          <p:val>
                                            <p:strVal val="#ppt_x"/>
                                          </p:val>
                                        </p:tav>
                                        <p:tav tm="100000">
                                          <p:val>
                                            <p:strVal val="#ppt_x"/>
                                          </p:val>
                                        </p:tav>
                                      </p:tavLst>
                                    </p:anim>
                                    <p:anim calcmode="lin" valueType="num">
                                      <p:cBhvr additive="base">
                                        <p:cTn id="134" dur="1500" fill="hold"/>
                                        <p:tgtEl>
                                          <p:spTgt spid="86"/>
                                        </p:tgtEl>
                                        <p:attrNameLst>
                                          <p:attrName>ppt_y</p:attrName>
                                        </p:attrNameLst>
                                      </p:cBhvr>
                                      <p:tavLst>
                                        <p:tav tm="0">
                                          <p:val>
                                            <p:strVal val="0-#ppt_h/2"/>
                                          </p:val>
                                        </p:tav>
                                        <p:tav tm="100000">
                                          <p:val>
                                            <p:strVal val="#ppt_y"/>
                                          </p:val>
                                        </p:tav>
                                      </p:tavLst>
                                    </p:anim>
                                  </p:childTnLst>
                                </p:cTn>
                              </p:par>
                              <p:par>
                                <p:cTn id="135" presetID="2" presetClass="entr" presetSubtype="1" fill="hold" grpId="0" nodeType="withEffect">
                                  <p:stCondLst>
                                    <p:cond delay="0"/>
                                  </p:stCondLst>
                                  <p:childTnLst>
                                    <p:set>
                                      <p:cBhvr>
                                        <p:cTn id="136" dur="1" fill="hold">
                                          <p:stCondLst>
                                            <p:cond delay="0"/>
                                          </p:stCondLst>
                                        </p:cTn>
                                        <p:tgtEl>
                                          <p:spTgt spid="82"/>
                                        </p:tgtEl>
                                        <p:attrNameLst>
                                          <p:attrName>style.visibility</p:attrName>
                                        </p:attrNameLst>
                                      </p:cBhvr>
                                      <p:to>
                                        <p:strVal val="visible"/>
                                      </p:to>
                                    </p:set>
                                    <p:anim calcmode="lin" valueType="num">
                                      <p:cBhvr additive="base">
                                        <p:cTn id="137" dur="1500" fill="hold"/>
                                        <p:tgtEl>
                                          <p:spTgt spid="82"/>
                                        </p:tgtEl>
                                        <p:attrNameLst>
                                          <p:attrName>ppt_x</p:attrName>
                                        </p:attrNameLst>
                                      </p:cBhvr>
                                      <p:tavLst>
                                        <p:tav tm="0">
                                          <p:val>
                                            <p:strVal val="#ppt_x"/>
                                          </p:val>
                                        </p:tav>
                                        <p:tav tm="100000">
                                          <p:val>
                                            <p:strVal val="#ppt_x"/>
                                          </p:val>
                                        </p:tav>
                                      </p:tavLst>
                                    </p:anim>
                                    <p:anim calcmode="lin" valueType="num">
                                      <p:cBhvr additive="base">
                                        <p:cTn id="138" dur="1500" fill="hold"/>
                                        <p:tgtEl>
                                          <p:spTgt spid="82"/>
                                        </p:tgtEl>
                                        <p:attrNameLst>
                                          <p:attrName>ppt_y</p:attrName>
                                        </p:attrNameLst>
                                      </p:cBhvr>
                                      <p:tavLst>
                                        <p:tav tm="0">
                                          <p:val>
                                            <p:strVal val="0-#ppt_h/2"/>
                                          </p:val>
                                        </p:tav>
                                        <p:tav tm="100000">
                                          <p:val>
                                            <p:strVal val="#ppt_y"/>
                                          </p:val>
                                        </p:tav>
                                      </p:tavLst>
                                    </p:anim>
                                  </p:childTnLst>
                                </p:cTn>
                              </p:par>
                              <p:par>
                                <p:cTn id="139" presetID="2" presetClass="entr" presetSubtype="1" fill="hold" grpId="0" nodeType="withEffect">
                                  <p:stCondLst>
                                    <p:cond delay="0"/>
                                  </p:stCondLst>
                                  <p:childTnLst>
                                    <p:set>
                                      <p:cBhvr>
                                        <p:cTn id="140" dur="1" fill="hold">
                                          <p:stCondLst>
                                            <p:cond delay="0"/>
                                          </p:stCondLst>
                                        </p:cTn>
                                        <p:tgtEl>
                                          <p:spTgt spid="81"/>
                                        </p:tgtEl>
                                        <p:attrNameLst>
                                          <p:attrName>style.visibility</p:attrName>
                                        </p:attrNameLst>
                                      </p:cBhvr>
                                      <p:to>
                                        <p:strVal val="visible"/>
                                      </p:to>
                                    </p:set>
                                    <p:anim calcmode="lin" valueType="num">
                                      <p:cBhvr additive="base">
                                        <p:cTn id="141" dur="1500" fill="hold"/>
                                        <p:tgtEl>
                                          <p:spTgt spid="81"/>
                                        </p:tgtEl>
                                        <p:attrNameLst>
                                          <p:attrName>ppt_x</p:attrName>
                                        </p:attrNameLst>
                                      </p:cBhvr>
                                      <p:tavLst>
                                        <p:tav tm="0">
                                          <p:val>
                                            <p:strVal val="#ppt_x"/>
                                          </p:val>
                                        </p:tav>
                                        <p:tav tm="100000">
                                          <p:val>
                                            <p:strVal val="#ppt_x"/>
                                          </p:val>
                                        </p:tav>
                                      </p:tavLst>
                                    </p:anim>
                                    <p:anim calcmode="lin" valueType="num">
                                      <p:cBhvr additive="base">
                                        <p:cTn id="142" dur="1500" fill="hold"/>
                                        <p:tgtEl>
                                          <p:spTgt spid="81"/>
                                        </p:tgtEl>
                                        <p:attrNameLst>
                                          <p:attrName>ppt_y</p:attrName>
                                        </p:attrNameLst>
                                      </p:cBhvr>
                                      <p:tavLst>
                                        <p:tav tm="0">
                                          <p:val>
                                            <p:strVal val="0-#ppt_h/2"/>
                                          </p:val>
                                        </p:tav>
                                        <p:tav tm="100000">
                                          <p:val>
                                            <p:strVal val="#ppt_y"/>
                                          </p:val>
                                        </p:tav>
                                      </p:tavLst>
                                    </p:anim>
                                  </p:childTnLst>
                                </p:cTn>
                              </p:par>
                              <p:par>
                                <p:cTn id="143" presetID="2" presetClass="entr" presetSubtype="1" fill="hold" grpId="0" nodeType="withEffect">
                                  <p:stCondLst>
                                    <p:cond delay="0"/>
                                  </p:stCondLst>
                                  <p:childTnLst>
                                    <p:set>
                                      <p:cBhvr>
                                        <p:cTn id="144" dur="1" fill="hold">
                                          <p:stCondLst>
                                            <p:cond delay="0"/>
                                          </p:stCondLst>
                                        </p:cTn>
                                        <p:tgtEl>
                                          <p:spTgt spid="76"/>
                                        </p:tgtEl>
                                        <p:attrNameLst>
                                          <p:attrName>style.visibility</p:attrName>
                                        </p:attrNameLst>
                                      </p:cBhvr>
                                      <p:to>
                                        <p:strVal val="visible"/>
                                      </p:to>
                                    </p:set>
                                    <p:anim calcmode="lin" valueType="num">
                                      <p:cBhvr additive="base">
                                        <p:cTn id="145" dur="1500" fill="hold"/>
                                        <p:tgtEl>
                                          <p:spTgt spid="76"/>
                                        </p:tgtEl>
                                        <p:attrNameLst>
                                          <p:attrName>ppt_x</p:attrName>
                                        </p:attrNameLst>
                                      </p:cBhvr>
                                      <p:tavLst>
                                        <p:tav tm="0">
                                          <p:val>
                                            <p:strVal val="#ppt_x"/>
                                          </p:val>
                                        </p:tav>
                                        <p:tav tm="100000">
                                          <p:val>
                                            <p:strVal val="#ppt_x"/>
                                          </p:val>
                                        </p:tav>
                                      </p:tavLst>
                                    </p:anim>
                                    <p:anim calcmode="lin" valueType="num">
                                      <p:cBhvr additive="base">
                                        <p:cTn id="146" dur="1500" fill="hold"/>
                                        <p:tgtEl>
                                          <p:spTgt spid="76"/>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1"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 calcmode="lin" valueType="num">
                                      <p:cBhvr additive="base">
                                        <p:cTn id="151" dur="1500" fill="hold"/>
                                        <p:tgtEl>
                                          <p:spTgt spid="57"/>
                                        </p:tgtEl>
                                        <p:attrNameLst>
                                          <p:attrName>ppt_x</p:attrName>
                                        </p:attrNameLst>
                                      </p:cBhvr>
                                      <p:tavLst>
                                        <p:tav tm="0">
                                          <p:val>
                                            <p:strVal val="#ppt_x"/>
                                          </p:val>
                                        </p:tav>
                                        <p:tav tm="100000">
                                          <p:val>
                                            <p:strVal val="#ppt_x"/>
                                          </p:val>
                                        </p:tav>
                                      </p:tavLst>
                                    </p:anim>
                                    <p:anim calcmode="lin" valueType="num">
                                      <p:cBhvr additive="base">
                                        <p:cTn id="152" dur="1500" fill="hold"/>
                                        <p:tgtEl>
                                          <p:spTgt spid="57"/>
                                        </p:tgtEl>
                                        <p:attrNameLst>
                                          <p:attrName>ppt_y</p:attrName>
                                        </p:attrNameLst>
                                      </p:cBhvr>
                                      <p:tavLst>
                                        <p:tav tm="0">
                                          <p:val>
                                            <p:strVal val="0-#ppt_h/2"/>
                                          </p:val>
                                        </p:tav>
                                        <p:tav tm="100000">
                                          <p:val>
                                            <p:strVal val="#ppt_y"/>
                                          </p:val>
                                        </p:tav>
                                      </p:tavLst>
                                    </p:anim>
                                  </p:childTnLst>
                                </p:cTn>
                              </p:par>
                              <p:par>
                                <p:cTn id="153" presetID="2" presetClass="entr" presetSubtype="1" fill="hold" grpId="0" nodeType="withEffect">
                                  <p:stCondLst>
                                    <p:cond delay="0"/>
                                  </p:stCondLst>
                                  <p:childTnLst>
                                    <p:set>
                                      <p:cBhvr>
                                        <p:cTn id="154" dur="1" fill="hold">
                                          <p:stCondLst>
                                            <p:cond delay="0"/>
                                          </p:stCondLst>
                                        </p:cTn>
                                        <p:tgtEl>
                                          <p:spTgt spid="59"/>
                                        </p:tgtEl>
                                        <p:attrNameLst>
                                          <p:attrName>style.visibility</p:attrName>
                                        </p:attrNameLst>
                                      </p:cBhvr>
                                      <p:to>
                                        <p:strVal val="visible"/>
                                      </p:to>
                                    </p:set>
                                    <p:anim calcmode="lin" valueType="num">
                                      <p:cBhvr additive="base">
                                        <p:cTn id="155" dur="1500" fill="hold"/>
                                        <p:tgtEl>
                                          <p:spTgt spid="59"/>
                                        </p:tgtEl>
                                        <p:attrNameLst>
                                          <p:attrName>ppt_x</p:attrName>
                                        </p:attrNameLst>
                                      </p:cBhvr>
                                      <p:tavLst>
                                        <p:tav tm="0">
                                          <p:val>
                                            <p:strVal val="#ppt_x"/>
                                          </p:val>
                                        </p:tav>
                                        <p:tav tm="100000">
                                          <p:val>
                                            <p:strVal val="#ppt_x"/>
                                          </p:val>
                                        </p:tav>
                                      </p:tavLst>
                                    </p:anim>
                                    <p:anim calcmode="lin" valueType="num">
                                      <p:cBhvr additive="base">
                                        <p:cTn id="156" dur="1500" fill="hold"/>
                                        <p:tgtEl>
                                          <p:spTgt spid="59"/>
                                        </p:tgtEl>
                                        <p:attrNameLst>
                                          <p:attrName>ppt_y</p:attrName>
                                        </p:attrNameLst>
                                      </p:cBhvr>
                                      <p:tavLst>
                                        <p:tav tm="0">
                                          <p:val>
                                            <p:strVal val="0-#ppt_h/2"/>
                                          </p:val>
                                        </p:tav>
                                        <p:tav tm="100000">
                                          <p:val>
                                            <p:strVal val="#ppt_y"/>
                                          </p:val>
                                        </p:tav>
                                      </p:tavLst>
                                    </p:anim>
                                  </p:childTnLst>
                                </p:cTn>
                              </p:par>
                              <p:par>
                                <p:cTn id="157" presetID="2" presetClass="entr" presetSubtype="1" fill="hold" grpId="0" nodeType="withEffect">
                                  <p:stCondLst>
                                    <p:cond delay="0"/>
                                  </p:stCondLst>
                                  <p:childTnLst>
                                    <p:set>
                                      <p:cBhvr>
                                        <p:cTn id="158" dur="1" fill="hold">
                                          <p:stCondLst>
                                            <p:cond delay="0"/>
                                          </p:stCondLst>
                                        </p:cTn>
                                        <p:tgtEl>
                                          <p:spTgt spid="63"/>
                                        </p:tgtEl>
                                        <p:attrNameLst>
                                          <p:attrName>style.visibility</p:attrName>
                                        </p:attrNameLst>
                                      </p:cBhvr>
                                      <p:to>
                                        <p:strVal val="visible"/>
                                      </p:to>
                                    </p:set>
                                    <p:anim calcmode="lin" valueType="num">
                                      <p:cBhvr additive="base">
                                        <p:cTn id="159" dur="1500" fill="hold"/>
                                        <p:tgtEl>
                                          <p:spTgt spid="63"/>
                                        </p:tgtEl>
                                        <p:attrNameLst>
                                          <p:attrName>ppt_x</p:attrName>
                                        </p:attrNameLst>
                                      </p:cBhvr>
                                      <p:tavLst>
                                        <p:tav tm="0">
                                          <p:val>
                                            <p:strVal val="#ppt_x"/>
                                          </p:val>
                                        </p:tav>
                                        <p:tav tm="100000">
                                          <p:val>
                                            <p:strVal val="#ppt_x"/>
                                          </p:val>
                                        </p:tav>
                                      </p:tavLst>
                                    </p:anim>
                                    <p:anim calcmode="lin" valueType="num">
                                      <p:cBhvr additive="base">
                                        <p:cTn id="160" dur="1500" fill="hold"/>
                                        <p:tgtEl>
                                          <p:spTgt spid="63"/>
                                        </p:tgtEl>
                                        <p:attrNameLst>
                                          <p:attrName>ppt_y</p:attrName>
                                        </p:attrNameLst>
                                      </p:cBhvr>
                                      <p:tavLst>
                                        <p:tav tm="0">
                                          <p:val>
                                            <p:strVal val="0-#ppt_h/2"/>
                                          </p:val>
                                        </p:tav>
                                        <p:tav tm="100000">
                                          <p:val>
                                            <p:strVal val="#ppt_y"/>
                                          </p:val>
                                        </p:tav>
                                      </p:tavLst>
                                    </p:anim>
                                  </p:childTnLst>
                                </p:cTn>
                              </p:par>
                              <p:par>
                                <p:cTn id="161" presetID="2" presetClass="entr" presetSubtype="1" fill="hold" grpId="0" nodeType="withEffect">
                                  <p:stCondLst>
                                    <p:cond delay="0"/>
                                  </p:stCondLst>
                                  <p:childTnLst>
                                    <p:set>
                                      <p:cBhvr>
                                        <p:cTn id="162" dur="1" fill="hold">
                                          <p:stCondLst>
                                            <p:cond delay="0"/>
                                          </p:stCondLst>
                                        </p:cTn>
                                        <p:tgtEl>
                                          <p:spTgt spid="60"/>
                                        </p:tgtEl>
                                        <p:attrNameLst>
                                          <p:attrName>style.visibility</p:attrName>
                                        </p:attrNameLst>
                                      </p:cBhvr>
                                      <p:to>
                                        <p:strVal val="visible"/>
                                      </p:to>
                                    </p:set>
                                    <p:anim calcmode="lin" valueType="num">
                                      <p:cBhvr additive="base">
                                        <p:cTn id="163" dur="1500" fill="hold"/>
                                        <p:tgtEl>
                                          <p:spTgt spid="60"/>
                                        </p:tgtEl>
                                        <p:attrNameLst>
                                          <p:attrName>ppt_x</p:attrName>
                                        </p:attrNameLst>
                                      </p:cBhvr>
                                      <p:tavLst>
                                        <p:tav tm="0">
                                          <p:val>
                                            <p:strVal val="#ppt_x"/>
                                          </p:val>
                                        </p:tav>
                                        <p:tav tm="100000">
                                          <p:val>
                                            <p:strVal val="#ppt_x"/>
                                          </p:val>
                                        </p:tav>
                                      </p:tavLst>
                                    </p:anim>
                                    <p:anim calcmode="lin" valueType="num">
                                      <p:cBhvr additive="base">
                                        <p:cTn id="164" dur="1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1" fill="hold" grpId="0" nodeType="clickEffect">
                                  <p:stCondLst>
                                    <p:cond delay="0"/>
                                  </p:stCondLst>
                                  <p:childTnLst>
                                    <p:set>
                                      <p:cBhvr>
                                        <p:cTn id="168" dur="1" fill="hold">
                                          <p:stCondLst>
                                            <p:cond delay="0"/>
                                          </p:stCondLst>
                                        </p:cTn>
                                        <p:tgtEl>
                                          <p:spTgt spid="54"/>
                                        </p:tgtEl>
                                        <p:attrNameLst>
                                          <p:attrName>style.visibility</p:attrName>
                                        </p:attrNameLst>
                                      </p:cBhvr>
                                      <p:to>
                                        <p:strVal val="visible"/>
                                      </p:to>
                                    </p:set>
                                    <p:anim calcmode="lin" valueType="num">
                                      <p:cBhvr additive="base">
                                        <p:cTn id="169" dur="1500" fill="hold"/>
                                        <p:tgtEl>
                                          <p:spTgt spid="54"/>
                                        </p:tgtEl>
                                        <p:attrNameLst>
                                          <p:attrName>ppt_x</p:attrName>
                                        </p:attrNameLst>
                                      </p:cBhvr>
                                      <p:tavLst>
                                        <p:tav tm="0">
                                          <p:val>
                                            <p:strVal val="#ppt_x"/>
                                          </p:val>
                                        </p:tav>
                                        <p:tav tm="100000">
                                          <p:val>
                                            <p:strVal val="#ppt_x"/>
                                          </p:val>
                                        </p:tav>
                                      </p:tavLst>
                                    </p:anim>
                                    <p:anim calcmode="lin" valueType="num">
                                      <p:cBhvr additive="base">
                                        <p:cTn id="170" dur="1500" fill="hold"/>
                                        <p:tgtEl>
                                          <p:spTgt spid="54"/>
                                        </p:tgtEl>
                                        <p:attrNameLst>
                                          <p:attrName>ppt_y</p:attrName>
                                        </p:attrNameLst>
                                      </p:cBhvr>
                                      <p:tavLst>
                                        <p:tav tm="0">
                                          <p:val>
                                            <p:strVal val="0-#ppt_h/2"/>
                                          </p:val>
                                        </p:tav>
                                        <p:tav tm="100000">
                                          <p:val>
                                            <p:strVal val="#ppt_y"/>
                                          </p:val>
                                        </p:tav>
                                      </p:tavLst>
                                    </p:anim>
                                  </p:childTnLst>
                                </p:cTn>
                              </p:par>
                              <p:par>
                                <p:cTn id="171" presetID="2" presetClass="entr" presetSubtype="1" fill="hold" grpId="0" nodeType="withEffect">
                                  <p:stCondLst>
                                    <p:cond delay="0"/>
                                  </p:stCondLst>
                                  <p:childTnLst>
                                    <p:set>
                                      <p:cBhvr>
                                        <p:cTn id="172" dur="1" fill="hold">
                                          <p:stCondLst>
                                            <p:cond delay="0"/>
                                          </p:stCondLst>
                                        </p:cTn>
                                        <p:tgtEl>
                                          <p:spTgt spid="56"/>
                                        </p:tgtEl>
                                        <p:attrNameLst>
                                          <p:attrName>style.visibility</p:attrName>
                                        </p:attrNameLst>
                                      </p:cBhvr>
                                      <p:to>
                                        <p:strVal val="visible"/>
                                      </p:to>
                                    </p:set>
                                    <p:anim calcmode="lin" valueType="num">
                                      <p:cBhvr additive="base">
                                        <p:cTn id="173" dur="1500" fill="hold"/>
                                        <p:tgtEl>
                                          <p:spTgt spid="56"/>
                                        </p:tgtEl>
                                        <p:attrNameLst>
                                          <p:attrName>ppt_x</p:attrName>
                                        </p:attrNameLst>
                                      </p:cBhvr>
                                      <p:tavLst>
                                        <p:tav tm="0">
                                          <p:val>
                                            <p:strVal val="#ppt_x"/>
                                          </p:val>
                                        </p:tav>
                                        <p:tav tm="100000">
                                          <p:val>
                                            <p:strVal val="#ppt_x"/>
                                          </p:val>
                                        </p:tav>
                                      </p:tavLst>
                                    </p:anim>
                                    <p:anim calcmode="lin" valueType="num">
                                      <p:cBhvr additive="base">
                                        <p:cTn id="174" dur="1500" fill="hold"/>
                                        <p:tgtEl>
                                          <p:spTgt spid="56"/>
                                        </p:tgtEl>
                                        <p:attrNameLst>
                                          <p:attrName>ppt_y</p:attrName>
                                        </p:attrNameLst>
                                      </p:cBhvr>
                                      <p:tavLst>
                                        <p:tav tm="0">
                                          <p:val>
                                            <p:strVal val="0-#ppt_h/2"/>
                                          </p:val>
                                        </p:tav>
                                        <p:tav tm="100000">
                                          <p:val>
                                            <p:strVal val="#ppt_y"/>
                                          </p:val>
                                        </p:tav>
                                      </p:tavLst>
                                    </p:anim>
                                  </p:childTnLst>
                                </p:cTn>
                              </p:par>
                              <p:par>
                                <p:cTn id="175" presetID="2" presetClass="entr" presetSubtype="1" fill="hold" grpId="0" nodeType="withEffect">
                                  <p:stCondLst>
                                    <p:cond delay="0"/>
                                  </p:stCondLst>
                                  <p:childTnLst>
                                    <p:set>
                                      <p:cBhvr>
                                        <p:cTn id="176" dur="1" fill="hold">
                                          <p:stCondLst>
                                            <p:cond delay="0"/>
                                          </p:stCondLst>
                                        </p:cTn>
                                        <p:tgtEl>
                                          <p:spTgt spid="55"/>
                                        </p:tgtEl>
                                        <p:attrNameLst>
                                          <p:attrName>style.visibility</p:attrName>
                                        </p:attrNameLst>
                                      </p:cBhvr>
                                      <p:to>
                                        <p:strVal val="visible"/>
                                      </p:to>
                                    </p:set>
                                    <p:anim calcmode="lin" valueType="num">
                                      <p:cBhvr additive="base">
                                        <p:cTn id="177" dur="1500" fill="hold"/>
                                        <p:tgtEl>
                                          <p:spTgt spid="55"/>
                                        </p:tgtEl>
                                        <p:attrNameLst>
                                          <p:attrName>ppt_x</p:attrName>
                                        </p:attrNameLst>
                                      </p:cBhvr>
                                      <p:tavLst>
                                        <p:tav tm="0">
                                          <p:val>
                                            <p:strVal val="#ppt_x"/>
                                          </p:val>
                                        </p:tav>
                                        <p:tav tm="100000">
                                          <p:val>
                                            <p:strVal val="#ppt_x"/>
                                          </p:val>
                                        </p:tav>
                                      </p:tavLst>
                                    </p:anim>
                                    <p:anim calcmode="lin" valueType="num">
                                      <p:cBhvr additive="base">
                                        <p:cTn id="178" dur="1500" fill="hold"/>
                                        <p:tgtEl>
                                          <p:spTgt spid="55"/>
                                        </p:tgtEl>
                                        <p:attrNameLst>
                                          <p:attrName>ppt_y</p:attrName>
                                        </p:attrNameLst>
                                      </p:cBhvr>
                                      <p:tavLst>
                                        <p:tav tm="0">
                                          <p:val>
                                            <p:strVal val="0-#ppt_h/2"/>
                                          </p:val>
                                        </p:tav>
                                        <p:tav tm="100000">
                                          <p:val>
                                            <p:strVal val="#ppt_y"/>
                                          </p:val>
                                        </p:tav>
                                      </p:tavLst>
                                    </p:anim>
                                  </p:childTnLst>
                                </p:cTn>
                              </p:par>
                              <p:par>
                                <p:cTn id="179" presetID="2" presetClass="entr" presetSubtype="1" fill="hold" grpId="0" nodeType="withEffect">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cBhvr additive="base">
                                        <p:cTn id="181" dur="1500" fill="hold"/>
                                        <p:tgtEl>
                                          <p:spTgt spid="58"/>
                                        </p:tgtEl>
                                        <p:attrNameLst>
                                          <p:attrName>ppt_x</p:attrName>
                                        </p:attrNameLst>
                                      </p:cBhvr>
                                      <p:tavLst>
                                        <p:tav tm="0">
                                          <p:val>
                                            <p:strVal val="#ppt_x"/>
                                          </p:val>
                                        </p:tav>
                                        <p:tav tm="100000">
                                          <p:val>
                                            <p:strVal val="#ppt_x"/>
                                          </p:val>
                                        </p:tav>
                                      </p:tavLst>
                                    </p:anim>
                                    <p:anim calcmode="lin" valueType="num">
                                      <p:cBhvr additive="base">
                                        <p:cTn id="182" dur="1500" fill="hold"/>
                                        <p:tgtEl>
                                          <p:spTgt spid="58"/>
                                        </p:tgtEl>
                                        <p:attrNameLst>
                                          <p:attrName>ppt_y</p:attrName>
                                        </p:attrNameLst>
                                      </p:cBhvr>
                                      <p:tavLst>
                                        <p:tav tm="0">
                                          <p:val>
                                            <p:strVal val="0-#ppt_h/2"/>
                                          </p:val>
                                        </p:tav>
                                        <p:tav tm="100000">
                                          <p:val>
                                            <p:strVal val="#ppt_y"/>
                                          </p:val>
                                        </p:tav>
                                      </p:tavLst>
                                    </p:anim>
                                  </p:childTnLst>
                                </p:cTn>
                              </p:par>
                              <p:par>
                                <p:cTn id="183" presetID="2" presetClass="entr" presetSubtype="1" fill="hold" grpId="0" nodeType="withEffect">
                                  <p:stCondLst>
                                    <p:cond delay="0"/>
                                  </p:stCondLst>
                                  <p:childTnLst>
                                    <p:set>
                                      <p:cBhvr>
                                        <p:cTn id="184" dur="1" fill="hold">
                                          <p:stCondLst>
                                            <p:cond delay="0"/>
                                          </p:stCondLst>
                                        </p:cTn>
                                        <p:tgtEl>
                                          <p:spTgt spid="61"/>
                                        </p:tgtEl>
                                        <p:attrNameLst>
                                          <p:attrName>style.visibility</p:attrName>
                                        </p:attrNameLst>
                                      </p:cBhvr>
                                      <p:to>
                                        <p:strVal val="visible"/>
                                      </p:to>
                                    </p:set>
                                    <p:anim calcmode="lin" valueType="num">
                                      <p:cBhvr additive="base">
                                        <p:cTn id="185" dur="1500" fill="hold"/>
                                        <p:tgtEl>
                                          <p:spTgt spid="61"/>
                                        </p:tgtEl>
                                        <p:attrNameLst>
                                          <p:attrName>ppt_x</p:attrName>
                                        </p:attrNameLst>
                                      </p:cBhvr>
                                      <p:tavLst>
                                        <p:tav tm="0">
                                          <p:val>
                                            <p:strVal val="#ppt_x"/>
                                          </p:val>
                                        </p:tav>
                                        <p:tav tm="100000">
                                          <p:val>
                                            <p:strVal val="#ppt_x"/>
                                          </p:val>
                                        </p:tav>
                                      </p:tavLst>
                                    </p:anim>
                                    <p:anim calcmode="lin" valueType="num">
                                      <p:cBhvr additive="base">
                                        <p:cTn id="186" dur="1500" fill="hold"/>
                                        <p:tgtEl>
                                          <p:spTgt spid="61"/>
                                        </p:tgtEl>
                                        <p:attrNameLst>
                                          <p:attrName>ppt_y</p:attrName>
                                        </p:attrNameLst>
                                      </p:cBhvr>
                                      <p:tavLst>
                                        <p:tav tm="0">
                                          <p:val>
                                            <p:strVal val="0-#ppt_h/2"/>
                                          </p:val>
                                        </p:tav>
                                        <p:tav tm="100000">
                                          <p:val>
                                            <p:strVal val="#ppt_y"/>
                                          </p:val>
                                        </p:tav>
                                      </p:tavLst>
                                    </p:anim>
                                  </p:childTnLst>
                                </p:cTn>
                              </p:par>
                              <p:par>
                                <p:cTn id="187" presetID="2" presetClass="entr" presetSubtype="1" fill="hold" grpId="0" nodeType="withEffect">
                                  <p:stCondLst>
                                    <p:cond delay="0"/>
                                  </p:stCondLst>
                                  <p:childTnLst>
                                    <p:set>
                                      <p:cBhvr>
                                        <p:cTn id="188" dur="1" fill="hold">
                                          <p:stCondLst>
                                            <p:cond delay="0"/>
                                          </p:stCondLst>
                                        </p:cTn>
                                        <p:tgtEl>
                                          <p:spTgt spid="64"/>
                                        </p:tgtEl>
                                        <p:attrNameLst>
                                          <p:attrName>style.visibility</p:attrName>
                                        </p:attrNameLst>
                                      </p:cBhvr>
                                      <p:to>
                                        <p:strVal val="visible"/>
                                      </p:to>
                                    </p:set>
                                    <p:anim calcmode="lin" valueType="num">
                                      <p:cBhvr additive="base">
                                        <p:cTn id="189" dur="1500" fill="hold"/>
                                        <p:tgtEl>
                                          <p:spTgt spid="64"/>
                                        </p:tgtEl>
                                        <p:attrNameLst>
                                          <p:attrName>ppt_x</p:attrName>
                                        </p:attrNameLst>
                                      </p:cBhvr>
                                      <p:tavLst>
                                        <p:tav tm="0">
                                          <p:val>
                                            <p:strVal val="#ppt_x"/>
                                          </p:val>
                                        </p:tav>
                                        <p:tav tm="100000">
                                          <p:val>
                                            <p:strVal val="#ppt_x"/>
                                          </p:val>
                                        </p:tav>
                                      </p:tavLst>
                                    </p:anim>
                                    <p:anim calcmode="lin" valueType="num">
                                      <p:cBhvr additive="base">
                                        <p:cTn id="190" dur="1500" fill="hold"/>
                                        <p:tgtEl>
                                          <p:spTgt spid="64"/>
                                        </p:tgtEl>
                                        <p:attrNameLst>
                                          <p:attrName>ppt_y</p:attrName>
                                        </p:attrNameLst>
                                      </p:cBhvr>
                                      <p:tavLst>
                                        <p:tav tm="0">
                                          <p:val>
                                            <p:strVal val="0-#ppt_h/2"/>
                                          </p:val>
                                        </p:tav>
                                        <p:tav tm="100000">
                                          <p:val>
                                            <p:strVal val="#ppt_y"/>
                                          </p:val>
                                        </p:tav>
                                      </p:tavLst>
                                    </p:anim>
                                  </p:childTnLst>
                                </p:cTn>
                              </p:par>
                              <p:par>
                                <p:cTn id="191" presetID="2" presetClass="entr" presetSubtype="1" fill="hold" grpId="0"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additive="base">
                                        <p:cTn id="193" dur="1500" fill="hold"/>
                                        <p:tgtEl>
                                          <p:spTgt spid="65"/>
                                        </p:tgtEl>
                                        <p:attrNameLst>
                                          <p:attrName>ppt_x</p:attrName>
                                        </p:attrNameLst>
                                      </p:cBhvr>
                                      <p:tavLst>
                                        <p:tav tm="0">
                                          <p:val>
                                            <p:strVal val="#ppt_x"/>
                                          </p:val>
                                        </p:tav>
                                        <p:tav tm="100000">
                                          <p:val>
                                            <p:strVal val="#ppt_x"/>
                                          </p:val>
                                        </p:tav>
                                      </p:tavLst>
                                    </p:anim>
                                    <p:anim calcmode="lin" valueType="num">
                                      <p:cBhvr additive="base">
                                        <p:cTn id="194"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1"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anim calcmode="lin" valueType="num">
                                      <p:cBhvr additive="base">
                                        <p:cTn id="199" dur="1500" fill="hold"/>
                                        <p:tgtEl>
                                          <p:spTgt spid="99"/>
                                        </p:tgtEl>
                                        <p:attrNameLst>
                                          <p:attrName>ppt_x</p:attrName>
                                        </p:attrNameLst>
                                      </p:cBhvr>
                                      <p:tavLst>
                                        <p:tav tm="0">
                                          <p:val>
                                            <p:strVal val="#ppt_x"/>
                                          </p:val>
                                        </p:tav>
                                        <p:tav tm="100000">
                                          <p:val>
                                            <p:strVal val="#ppt_x"/>
                                          </p:val>
                                        </p:tav>
                                      </p:tavLst>
                                    </p:anim>
                                    <p:anim calcmode="lin" valueType="num">
                                      <p:cBhvr additive="base">
                                        <p:cTn id="200" dur="1500" fill="hold"/>
                                        <p:tgtEl>
                                          <p:spTgt spid="99"/>
                                        </p:tgtEl>
                                        <p:attrNameLst>
                                          <p:attrName>ppt_y</p:attrName>
                                        </p:attrNameLst>
                                      </p:cBhvr>
                                      <p:tavLst>
                                        <p:tav tm="0">
                                          <p:val>
                                            <p:strVal val="0-#ppt_h/2"/>
                                          </p:val>
                                        </p:tav>
                                        <p:tav tm="100000">
                                          <p:val>
                                            <p:strVal val="#ppt_y"/>
                                          </p:val>
                                        </p:tav>
                                      </p:tavLst>
                                    </p:anim>
                                  </p:childTnLst>
                                </p:cTn>
                              </p:par>
                              <p:par>
                                <p:cTn id="201" presetID="2" presetClass="entr" presetSubtype="1" fill="hold" grpId="0" nodeType="withEffect">
                                  <p:stCondLst>
                                    <p:cond delay="0"/>
                                  </p:stCondLst>
                                  <p:childTnLst>
                                    <p:set>
                                      <p:cBhvr>
                                        <p:cTn id="202" dur="1" fill="hold">
                                          <p:stCondLst>
                                            <p:cond delay="0"/>
                                          </p:stCondLst>
                                        </p:cTn>
                                        <p:tgtEl>
                                          <p:spTgt spid="96"/>
                                        </p:tgtEl>
                                        <p:attrNameLst>
                                          <p:attrName>style.visibility</p:attrName>
                                        </p:attrNameLst>
                                      </p:cBhvr>
                                      <p:to>
                                        <p:strVal val="visible"/>
                                      </p:to>
                                    </p:set>
                                    <p:anim calcmode="lin" valueType="num">
                                      <p:cBhvr additive="base">
                                        <p:cTn id="203" dur="1500" fill="hold"/>
                                        <p:tgtEl>
                                          <p:spTgt spid="96"/>
                                        </p:tgtEl>
                                        <p:attrNameLst>
                                          <p:attrName>ppt_x</p:attrName>
                                        </p:attrNameLst>
                                      </p:cBhvr>
                                      <p:tavLst>
                                        <p:tav tm="0">
                                          <p:val>
                                            <p:strVal val="#ppt_x"/>
                                          </p:val>
                                        </p:tav>
                                        <p:tav tm="100000">
                                          <p:val>
                                            <p:strVal val="#ppt_x"/>
                                          </p:val>
                                        </p:tav>
                                      </p:tavLst>
                                    </p:anim>
                                    <p:anim calcmode="lin" valueType="num">
                                      <p:cBhvr additive="base">
                                        <p:cTn id="204" dur="1500" fill="hold"/>
                                        <p:tgtEl>
                                          <p:spTgt spid="96"/>
                                        </p:tgtEl>
                                        <p:attrNameLst>
                                          <p:attrName>ppt_y</p:attrName>
                                        </p:attrNameLst>
                                      </p:cBhvr>
                                      <p:tavLst>
                                        <p:tav tm="0">
                                          <p:val>
                                            <p:strVal val="0-#ppt_h/2"/>
                                          </p:val>
                                        </p:tav>
                                        <p:tav tm="100000">
                                          <p:val>
                                            <p:strVal val="#ppt_y"/>
                                          </p:val>
                                        </p:tav>
                                      </p:tavLst>
                                    </p:anim>
                                  </p:childTnLst>
                                </p:cTn>
                              </p:par>
                              <p:par>
                                <p:cTn id="205" presetID="2" presetClass="entr" presetSubtype="1" fill="hold" grpId="0" nodeType="withEffect">
                                  <p:stCondLst>
                                    <p:cond delay="0"/>
                                  </p:stCondLst>
                                  <p:childTnLst>
                                    <p:set>
                                      <p:cBhvr>
                                        <p:cTn id="206" dur="1" fill="hold">
                                          <p:stCondLst>
                                            <p:cond delay="0"/>
                                          </p:stCondLst>
                                        </p:cTn>
                                        <p:tgtEl>
                                          <p:spTgt spid="97"/>
                                        </p:tgtEl>
                                        <p:attrNameLst>
                                          <p:attrName>style.visibility</p:attrName>
                                        </p:attrNameLst>
                                      </p:cBhvr>
                                      <p:to>
                                        <p:strVal val="visible"/>
                                      </p:to>
                                    </p:set>
                                    <p:anim calcmode="lin" valueType="num">
                                      <p:cBhvr additive="base">
                                        <p:cTn id="207" dur="1500" fill="hold"/>
                                        <p:tgtEl>
                                          <p:spTgt spid="97"/>
                                        </p:tgtEl>
                                        <p:attrNameLst>
                                          <p:attrName>ppt_x</p:attrName>
                                        </p:attrNameLst>
                                      </p:cBhvr>
                                      <p:tavLst>
                                        <p:tav tm="0">
                                          <p:val>
                                            <p:strVal val="#ppt_x"/>
                                          </p:val>
                                        </p:tav>
                                        <p:tav tm="100000">
                                          <p:val>
                                            <p:strVal val="#ppt_x"/>
                                          </p:val>
                                        </p:tav>
                                      </p:tavLst>
                                    </p:anim>
                                    <p:anim calcmode="lin" valueType="num">
                                      <p:cBhvr additive="base">
                                        <p:cTn id="208" dur="1500" fill="hold"/>
                                        <p:tgtEl>
                                          <p:spTgt spid="97"/>
                                        </p:tgtEl>
                                        <p:attrNameLst>
                                          <p:attrName>ppt_y</p:attrName>
                                        </p:attrNameLst>
                                      </p:cBhvr>
                                      <p:tavLst>
                                        <p:tav tm="0">
                                          <p:val>
                                            <p:strVal val="0-#ppt_h/2"/>
                                          </p:val>
                                        </p:tav>
                                        <p:tav tm="100000">
                                          <p:val>
                                            <p:strVal val="#ppt_y"/>
                                          </p:val>
                                        </p:tav>
                                      </p:tavLst>
                                    </p:anim>
                                  </p:childTnLst>
                                </p:cTn>
                              </p:par>
                              <p:par>
                                <p:cTn id="209" presetID="2" presetClass="entr" presetSubtype="1" fill="hold" grpId="0" nodeType="withEffect">
                                  <p:stCondLst>
                                    <p:cond delay="0"/>
                                  </p:stCondLst>
                                  <p:childTnLst>
                                    <p:set>
                                      <p:cBhvr>
                                        <p:cTn id="210" dur="1" fill="hold">
                                          <p:stCondLst>
                                            <p:cond delay="0"/>
                                          </p:stCondLst>
                                        </p:cTn>
                                        <p:tgtEl>
                                          <p:spTgt spid="98"/>
                                        </p:tgtEl>
                                        <p:attrNameLst>
                                          <p:attrName>style.visibility</p:attrName>
                                        </p:attrNameLst>
                                      </p:cBhvr>
                                      <p:to>
                                        <p:strVal val="visible"/>
                                      </p:to>
                                    </p:set>
                                    <p:anim calcmode="lin" valueType="num">
                                      <p:cBhvr additive="base">
                                        <p:cTn id="211" dur="1500" fill="hold"/>
                                        <p:tgtEl>
                                          <p:spTgt spid="98"/>
                                        </p:tgtEl>
                                        <p:attrNameLst>
                                          <p:attrName>ppt_x</p:attrName>
                                        </p:attrNameLst>
                                      </p:cBhvr>
                                      <p:tavLst>
                                        <p:tav tm="0">
                                          <p:val>
                                            <p:strVal val="#ppt_x"/>
                                          </p:val>
                                        </p:tav>
                                        <p:tav tm="100000">
                                          <p:val>
                                            <p:strVal val="#ppt_x"/>
                                          </p:val>
                                        </p:tav>
                                      </p:tavLst>
                                    </p:anim>
                                    <p:anim calcmode="lin" valueType="num">
                                      <p:cBhvr additive="base">
                                        <p:cTn id="212" dur="1500" fill="hold"/>
                                        <p:tgtEl>
                                          <p:spTgt spid="98"/>
                                        </p:tgtEl>
                                        <p:attrNameLst>
                                          <p:attrName>ppt_y</p:attrName>
                                        </p:attrNameLst>
                                      </p:cBhvr>
                                      <p:tavLst>
                                        <p:tav tm="0">
                                          <p:val>
                                            <p:strVal val="0-#ppt_h/2"/>
                                          </p:val>
                                        </p:tav>
                                        <p:tav tm="100000">
                                          <p:val>
                                            <p:strVal val="#ppt_y"/>
                                          </p:val>
                                        </p:tav>
                                      </p:tavLst>
                                    </p:anim>
                                  </p:childTnLst>
                                </p:cTn>
                              </p:par>
                              <p:par>
                                <p:cTn id="213" presetID="2" presetClass="entr" presetSubtype="1" fill="hold" grpId="0" nodeType="withEffect">
                                  <p:stCondLst>
                                    <p:cond delay="0"/>
                                  </p:stCondLst>
                                  <p:childTnLst>
                                    <p:set>
                                      <p:cBhvr>
                                        <p:cTn id="214" dur="1" fill="hold">
                                          <p:stCondLst>
                                            <p:cond delay="0"/>
                                          </p:stCondLst>
                                        </p:cTn>
                                        <p:tgtEl>
                                          <p:spTgt spid="93"/>
                                        </p:tgtEl>
                                        <p:attrNameLst>
                                          <p:attrName>style.visibility</p:attrName>
                                        </p:attrNameLst>
                                      </p:cBhvr>
                                      <p:to>
                                        <p:strVal val="visible"/>
                                      </p:to>
                                    </p:set>
                                    <p:anim calcmode="lin" valueType="num">
                                      <p:cBhvr additive="base">
                                        <p:cTn id="215" dur="1500" fill="hold"/>
                                        <p:tgtEl>
                                          <p:spTgt spid="93"/>
                                        </p:tgtEl>
                                        <p:attrNameLst>
                                          <p:attrName>ppt_x</p:attrName>
                                        </p:attrNameLst>
                                      </p:cBhvr>
                                      <p:tavLst>
                                        <p:tav tm="0">
                                          <p:val>
                                            <p:strVal val="#ppt_x"/>
                                          </p:val>
                                        </p:tav>
                                        <p:tav tm="100000">
                                          <p:val>
                                            <p:strVal val="#ppt_x"/>
                                          </p:val>
                                        </p:tav>
                                      </p:tavLst>
                                    </p:anim>
                                    <p:anim calcmode="lin" valueType="num">
                                      <p:cBhvr additive="base">
                                        <p:cTn id="216" dur="1500" fill="hold"/>
                                        <p:tgtEl>
                                          <p:spTgt spid="93"/>
                                        </p:tgtEl>
                                        <p:attrNameLst>
                                          <p:attrName>ppt_y</p:attrName>
                                        </p:attrNameLst>
                                      </p:cBhvr>
                                      <p:tavLst>
                                        <p:tav tm="0">
                                          <p:val>
                                            <p:strVal val="0-#ppt_h/2"/>
                                          </p:val>
                                        </p:tav>
                                        <p:tav tm="100000">
                                          <p:val>
                                            <p:strVal val="#ppt_y"/>
                                          </p:val>
                                        </p:tav>
                                      </p:tavLst>
                                    </p:anim>
                                  </p:childTnLst>
                                </p:cTn>
                              </p:par>
                              <p:par>
                                <p:cTn id="217" presetID="2" presetClass="entr" presetSubtype="1" fill="hold" grpId="0" nodeType="withEffect">
                                  <p:stCondLst>
                                    <p:cond delay="0"/>
                                  </p:stCondLst>
                                  <p:childTnLst>
                                    <p:set>
                                      <p:cBhvr>
                                        <p:cTn id="218" dur="1" fill="hold">
                                          <p:stCondLst>
                                            <p:cond delay="0"/>
                                          </p:stCondLst>
                                        </p:cTn>
                                        <p:tgtEl>
                                          <p:spTgt spid="92"/>
                                        </p:tgtEl>
                                        <p:attrNameLst>
                                          <p:attrName>style.visibility</p:attrName>
                                        </p:attrNameLst>
                                      </p:cBhvr>
                                      <p:to>
                                        <p:strVal val="visible"/>
                                      </p:to>
                                    </p:set>
                                    <p:anim calcmode="lin" valueType="num">
                                      <p:cBhvr additive="base">
                                        <p:cTn id="219" dur="1500" fill="hold"/>
                                        <p:tgtEl>
                                          <p:spTgt spid="92"/>
                                        </p:tgtEl>
                                        <p:attrNameLst>
                                          <p:attrName>ppt_x</p:attrName>
                                        </p:attrNameLst>
                                      </p:cBhvr>
                                      <p:tavLst>
                                        <p:tav tm="0">
                                          <p:val>
                                            <p:strVal val="#ppt_x"/>
                                          </p:val>
                                        </p:tav>
                                        <p:tav tm="100000">
                                          <p:val>
                                            <p:strVal val="#ppt_x"/>
                                          </p:val>
                                        </p:tav>
                                      </p:tavLst>
                                    </p:anim>
                                    <p:anim calcmode="lin" valueType="num">
                                      <p:cBhvr additive="base">
                                        <p:cTn id="220" dur="1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2" presetClass="entr" presetSubtype="1" fill="hold" grpId="0" nodeType="clickEffect">
                                  <p:stCondLst>
                                    <p:cond delay="0"/>
                                  </p:stCondLst>
                                  <p:childTnLst>
                                    <p:set>
                                      <p:cBhvr>
                                        <p:cTn id="224" dur="1" fill="hold">
                                          <p:stCondLst>
                                            <p:cond delay="0"/>
                                          </p:stCondLst>
                                        </p:cTn>
                                        <p:tgtEl>
                                          <p:spTgt spid="90"/>
                                        </p:tgtEl>
                                        <p:attrNameLst>
                                          <p:attrName>style.visibility</p:attrName>
                                        </p:attrNameLst>
                                      </p:cBhvr>
                                      <p:to>
                                        <p:strVal val="visible"/>
                                      </p:to>
                                    </p:set>
                                    <p:anim calcmode="lin" valueType="num">
                                      <p:cBhvr additive="base">
                                        <p:cTn id="225" dur="1500" fill="hold"/>
                                        <p:tgtEl>
                                          <p:spTgt spid="90"/>
                                        </p:tgtEl>
                                        <p:attrNameLst>
                                          <p:attrName>ppt_x</p:attrName>
                                        </p:attrNameLst>
                                      </p:cBhvr>
                                      <p:tavLst>
                                        <p:tav tm="0">
                                          <p:val>
                                            <p:strVal val="#ppt_x"/>
                                          </p:val>
                                        </p:tav>
                                        <p:tav tm="100000">
                                          <p:val>
                                            <p:strVal val="#ppt_x"/>
                                          </p:val>
                                        </p:tav>
                                      </p:tavLst>
                                    </p:anim>
                                    <p:anim calcmode="lin" valueType="num">
                                      <p:cBhvr additive="base">
                                        <p:cTn id="226" dur="1500" fill="hold"/>
                                        <p:tgtEl>
                                          <p:spTgt spid="90"/>
                                        </p:tgtEl>
                                        <p:attrNameLst>
                                          <p:attrName>ppt_y</p:attrName>
                                        </p:attrNameLst>
                                      </p:cBhvr>
                                      <p:tavLst>
                                        <p:tav tm="0">
                                          <p:val>
                                            <p:strVal val="0-#ppt_h/2"/>
                                          </p:val>
                                        </p:tav>
                                        <p:tav tm="100000">
                                          <p:val>
                                            <p:strVal val="#ppt_y"/>
                                          </p:val>
                                        </p:tav>
                                      </p:tavLst>
                                    </p:anim>
                                  </p:childTnLst>
                                </p:cTn>
                              </p:par>
                              <p:par>
                                <p:cTn id="227" presetID="2" presetClass="entr" presetSubtype="1" fill="hold" grpId="0" nodeType="withEffect">
                                  <p:stCondLst>
                                    <p:cond delay="0"/>
                                  </p:stCondLst>
                                  <p:childTnLst>
                                    <p:set>
                                      <p:cBhvr>
                                        <p:cTn id="228" dur="1" fill="hold">
                                          <p:stCondLst>
                                            <p:cond delay="0"/>
                                          </p:stCondLst>
                                        </p:cTn>
                                        <p:tgtEl>
                                          <p:spTgt spid="95"/>
                                        </p:tgtEl>
                                        <p:attrNameLst>
                                          <p:attrName>style.visibility</p:attrName>
                                        </p:attrNameLst>
                                      </p:cBhvr>
                                      <p:to>
                                        <p:strVal val="visible"/>
                                      </p:to>
                                    </p:set>
                                    <p:anim calcmode="lin" valueType="num">
                                      <p:cBhvr additive="base">
                                        <p:cTn id="229" dur="1500" fill="hold"/>
                                        <p:tgtEl>
                                          <p:spTgt spid="95"/>
                                        </p:tgtEl>
                                        <p:attrNameLst>
                                          <p:attrName>ppt_x</p:attrName>
                                        </p:attrNameLst>
                                      </p:cBhvr>
                                      <p:tavLst>
                                        <p:tav tm="0">
                                          <p:val>
                                            <p:strVal val="#ppt_x"/>
                                          </p:val>
                                        </p:tav>
                                        <p:tav tm="100000">
                                          <p:val>
                                            <p:strVal val="#ppt_x"/>
                                          </p:val>
                                        </p:tav>
                                      </p:tavLst>
                                    </p:anim>
                                    <p:anim calcmode="lin" valueType="num">
                                      <p:cBhvr additive="base">
                                        <p:cTn id="230" dur="1500" fill="hold"/>
                                        <p:tgtEl>
                                          <p:spTgt spid="95"/>
                                        </p:tgtEl>
                                        <p:attrNameLst>
                                          <p:attrName>ppt_y</p:attrName>
                                        </p:attrNameLst>
                                      </p:cBhvr>
                                      <p:tavLst>
                                        <p:tav tm="0">
                                          <p:val>
                                            <p:strVal val="0-#ppt_h/2"/>
                                          </p:val>
                                        </p:tav>
                                        <p:tav tm="100000">
                                          <p:val>
                                            <p:strVal val="#ppt_y"/>
                                          </p:val>
                                        </p:tav>
                                      </p:tavLst>
                                    </p:anim>
                                  </p:childTnLst>
                                </p:cTn>
                              </p:par>
                              <p:par>
                                <p:cTn id="231" presetID="2" presetClass="entr" presetSubtype="1" fill="hold" grpId="0" nodeType="withEffect">
                                  <p:stCondLst>
                                    <p:cond delay="0"/>
                                  </p:stCondLst>
                                  <p:childTnLst>
                                    <p:set>
                                      <p:cBhvr>
                                        <p:cTn id="232" dur="1" fill="hold">
                                          <p:stCondLst>
                                            <p:cond delay="0"/>
                                          </p:stCondLst>
                                        </p:cTn>
                                        <p:tgtEl>
                                          <p:spTgt spid="91"/>
                                        </p:tgtEl>
                                        <p:attrNameLst>
                                          <p:attrName>style.visibility</p:attrName>
                                        </p:attrNameLst>
                                      </p:cBhvr>
                                      <p:to>
                                        <p:strVal val="visible"/>
                                      </p:to>
                                    </p:set>
                                    <p:anim calcmode="lin" valueType="num">
                                      <p:cBhvr additive="base">
                                        <p:cTn id="233" dur="1500" fill="hold"/>
                                        <p:tgtEl>
                                          <p:spTgt spid="91"/>
                                        </p:tgtEl>
                                        <p:attrNameLst>
                                          <p:attrName>ppt_x</p:attrName>
                                        </p:attrNameLst>
                                      </p:cBhvr>
                                      <p:tavLst>
                                        <p:tav tm="0">
                                          <p:val>
                                            <p:strVal val="#ppt_x"/>
                                          </p:val>
                                        </p:tav>
                                        <p:tav tm="100000">
                                          <p:val>
                                            <p:strVal val="#ppt_x"/>
                                          </p:val>
                                        </p:tav>
                                      </p:tavLst>
                                    </p:anim>
                                    <p:anim calcmode="lin" valueType="num">
                                      <p:cBhvr additive="base">
                                        <p:cTn id="234" dur="15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2" presetClass="entr" presetSubtype="1" fill="hold" grpId="0" nodeType="clickEffect">
                                  <p:stCondLst>
                                    <p:cond delay="0"/>
                                  </p:stCondLst>
                                  <p:childTnLst>
                                    <p:set>
                                      <p:cBhvr>
                                        <p:cTn id="238" dur="1" fill="hold">
                                          <p:stCondLst>
                                            <p:cond delay="0"/>
                                          </p:stCondLst>
                                        </p:cTn>
                                        <p:tgtEl>
                                          <p:spTgt spid="94"/>
                                        </p:tgtEl>
                                        <p:attrNameLst>
                                          <p:attrName>style.visibility</p:attrName>
                                        </p:attrNameLst>
                                      </p:cBhvr>
                                      <p:to>
                                        <p:strVal val="visible"/>
                                      </p:to>
                                    </p:set>
                                    <p:anim calcmode="lin" valueType="num">
                                      <p:cBhvr additive="base">
                                        <p:cTn id="239" dur="1500" fill="hold"/>
                                        <p:tgtEl>
                                          <p:spTgt spid="94"/>
                                        </p:tgtEl>
                                        <p:attrNameLst>
                                          <p:attrName>ppt_x</p:attrName>
                                        </p:attrNameLst>
                                      </p:cBhvr>
                                      <p:tavLst>
                                        <p:tav tm="0">
                                          <p:val>
                                            <p:strVal val="#ppt_x"/>
                                          </p:val>
                                        </p:tav>
                                        <p:tav tm="100000">
                                          <p:val>
                                            <p:strVal val="#ppt_x"/>
                                          </p:val>
                                        </p:tav>
                                      </p:tavLst>
                                    </p:anim>
                                    <p:anim calcmode="lin" valueType="num">
                                      <p:cBhvr additive="base">
                                        <p:cTn id="240" dur="1500" fill="hold"/>
                                        <p:tgtEl>
                                          <p:spTgt spid="94"/>
                                        </p:tgtEl>
                                        <p:attrNameLst>
                                          <p:attrName>ppt_y</p:attrName>
                                        </p:attrNameLst>
                                      </p:cBhvr>
                                      <p:tavLst>
                                        <p:tav tm="0">
                                          <p:val>
                                            <p:strVal val="0-#ppt_h/2"/>
                                          </p:val>
                                        </p:tav>
                                        <p:tav tm="100000">
                                          <p:val>
                                            <p:strVal val="#ppt_y"/>
                                          </p:val>
                                        </p:tav>
                                      </p:tavLst>
                                    </p:anim>
                                  </p:childTnLst>
                                </p:cTn>
                              </p:par>
                              <p:par>
                                <p:cTn id="241" presetID="2" presetClass="entr" presetSubtype="1" fill="hold" grpId="0" nodeType="withEffect">
                                  <p:stCondLst>
                                    <p:cond delay="0"/>
                                  </p:stCondLst>
                                  <p:childTnLst>
                                    <p:set>
                                      <p:cBhvr>
                                        <p:cTn id="242" dur="1" fill="hold">
                                          <p:stCondLst>
                                            <p:cond delay="0"/>
                                          </p:stCondLst>
                                        </p:cTn>
                                        <p:tgtEl>
                                          <p:spTgt spid="88"/>
                                        </p:tgtEl>
                                        <p:attrNameLst>
                                          <p:attrName>style.visibility</p:attrName>
                                        </p:attrNameLst>
                                      </p:cBhvr>
                                      <p:to>
                                        <p:strVal val="visible"/>
                                      </p:to>
                                    </p:set>
                                    <p:anim calcmode="lin" valueType="num">
                                      <p:cBhvr additive="base">
                                        <p:cTn id="243" dur="1500" fill="hold"/>
                                        <p:tgtEl>
                                          <p:spTgt spid="88"/>
                                        </p:tgtEl>
                                        <p:attrNameLst>
                                          <p:attrName>ppt_x</p:attrName>
                                        </p:attrNameLst>
                                      </p:cBhvr>
                                      <p:tavLst>
                                        <p:tav tm="0">
                                          <p:val>
                                            <p:strVal val="#ppt_x"/>
                                          </p:val>
                                        </p:tav>
                                        <p:tav tm="100000">
                                          <p:val>
                                            <p:strVal val="#ppt_x"/>
                                          </p:val>
                                        </p:tav>
                                      </p:tavLst>
                                    </p:anim>
                                    <p:anim calcmode="lin" valueType="num">
                                      <p:cBhvr additive="base">
                                        <p:cTn id="244" dur="1500" fill="hold"/>
                                        <p:tgtEl>
                                          <p:spTgt spid="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4" grpId="0"/>
      <p:bldP spid="23649" grpId="0"/>
      <p:bldP spid="23650" grpId="0"/>
      <p:bldP spid="23657" grpId="0"/>
      <p:bldP spid="35"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80" grpId="0"/>
      <p:bldP spid="81" grpId="0"/>
      <p:bldP spid="82" grpId="0"/>
      <p:bldP spid="83" grpId="0"/>
      <p:bldP spid="84" grpId="0"/>
      <p:bldP spid="85" grpId="0"/>
      <p:bldP spid="86" grpId="0"/>
      <p:bldP spid="87" grpId="0"/>
      <p:bldP spid="88" grpId="0"/>
      <p:bldP spid="90" grpId="0"/>
      <p:bldP spid="91" grpId="0"/>
      <p:bldP spid="92" grpId="0"/>
      <p:bldP spid="93" grpId="0"/>
      <p:bldP spid="94" grpId="0"/>
      <p:bldP spid="95" grpId="0"/>
      <p:bldP spid="96" grpId="0"/>
      <p:bldP spid="97" grpId="0"/>
      <p:bldP spid="98" grpId="0"/>
      <p:bldP spid="9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9" name="Group 105"/>
          <p:cNvGraphicFramePr>
            <a:graphicFrameLocks noGrp="1"/>
          </p:cNvGraphicFramePr>
          <p:nvPr>
            <p:extLst>
              <p:ext uri="{D42A27DB-BD31-4B8C-83A1-F6EECF244321}">
                <p14:modId xmlns:p14="http://schemas.microsoft.com/office/powerpoint/2010/main" val="334395913"/>
              </p:ext>
            </p:extLst>
          </p:nvPr>
        </p:nvGraphicFramePr>
        <p:xfrm>
          <a:off x="290067" y="1512684"/>
          <a:ext cx="8569332" cy="1371624"/>
        </p:xfrm>
        <a:graphic>
          <a:graphicData uri="http://schemas.openxmlformats.org/drawingml/2006/table">
            <a:tbl>
              <a:tblPr>
                <a:tableStyleId>{69CF1AB2-1976-4502-BF36-3FF5EA218861}</a:tableStyleId>
              </a:tblPr>
              <a:tblGrid>
                <a:gridCol w="845818"/>
                <a:gridCol w="641445"/>
                <a:gridCol w="655070"/>
                <a:gridCol w="714111"/>
                <a:gridCol w="714111"/>
                <a:gridCol w="714111"/>
                <a:gridCol w="714111"/>
                <a:gridCol w="714111"/>
                <a:gridCol w="714111"/>
                <a:gridCol w="714111"/>
                <a:gridCol w="714111"/>
                <a:gridCol w="714111"/>
              </a:tblGrid>
              <a:tr h="3142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Symptom</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err="1" smtClean="0">
                          <a:ln>
                            <a:noFill/>
                          </a:ln>
                          <a:solidFill>
                            <a:schemeClr val="bg1"/>
                          </a:solidFill>
                          <a:effectLst/>
                          <a:latin typeface="+mn-lt"/>
                        </a:rPr>
                        <a:t>Fungus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Water  mould</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Bacteria</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dirty="0" smtClean="0">
                          <a:ln>
                            <a:noFill/>
                          </a:ln>
                          <a:solidFill>
                            <a:schemeClr val="bg1"/>
                          </a:solidFill>
                          <a:effectLst/>
                          <a:latin typeface="+mn-lt"/>
                        </a:rPr>
                        <a:t>Virus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Phyto-plasma</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Nematode</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u="none" strike="noStrike" cap="none" spc="-60" normalizeH="0" baseline="0" smtClean="0">
                          <a:ln>
                            <a:noFill/>
                          </a:ln>
                          <a:solidFill>
                            <a:schemeClr val="bg1"/>
                          </a:solidFill>
                          <a:effectLst/>
                          <a:latin typeface="+mn-lt"/>
                        </a:rPr>
                        <a:t>Insect</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200" b="1" u="none" strike="noStrike" cap="none" spc="-60" normalizeH="0" baseline="0" smtClean="0">
                          <a:ln>
                            <a:noFill/>
                          </a:ln>
                          <a:solidFill>
                            <a:schemeClr val="bg1"/>
                          </a:solidFill>
                          <a:effectLst/>
                          <a:latin typeface="+mn-lt"/>
                        </a:rPr>
                        <a:t>Mites</a:t>
                      </a:r>
                      <a:endParaRPr kumimoji="0" lang="es-ES" sz="1200" b="1" i="0" u="none" strike="noStrike" cap="none" spc="-60" normalizeH="0" baseline="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Animals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&amp;  birds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Nutrients</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spc="-60" normalizeH="0" baseline="0" smtClean="0">
                          <a:ln>
                            <a:noFill/>
                          </a:ln>
                          <a:solidFill>
                            <a:schemeClr val="bg1"/>
                          </a:solidFill>
                          <a:effectLst/>
                          <a:latin typeface="+mn-lt"/>
                        </a:rPr>
                        <a:t>Physical &amp; herbicide</a:t>
                      </a:r>
                      <a:endParaRPr kumimoji="0" lang="es-ES" sz="1200" b="1" i="0" u="none" strike="noStrike" cap="none" spc="-60" normalizeH="0" baseline="0" dirty="0" smtClean="0">
                        <a:ln>
                          <a:noFill/>
                        </a:ln>
                        <a:solidFill>
                          <a:schemeClr val="bg1"/>
                        </a:solidFill>
                        <a:effectLst/>
                        <a:latin typeface="+mn-lt"/>
                      </a:endParaRPr>
                    </a:p>
                  </a:txBody>
                  <a:tcPr marL="0" marR="0" marT="0" marB="0" horzOverflow="overflow">
                    <a:solidFill>
                      <a:schemeClr val="accent1"/>
                    </a:solidFill>
                  </a:tcPr>
                </a:tc>
              </a:tr>
              <a:tr h="864104">
                <a:tc>
                  <a:txBody>
                    <a:bodyPr/>
                    <a:lstStyle/>
                    <a:p>
                      <a:pPr marL="0" marR="0" lvl="0" indent="0" algn="ctr" defTabSz="914400" rtl="0" eaLnBrk="1" fontAlgn="base" latinLnBrk="0" hangingPunct="1">
                        <a:lnSpc>
                          <a:spcPct val="200000"/>
                        </a:lnSpc>
                        <a:spcBef>
                          <a:spcPct val="0"/>
                        </a:spcBef>
                        <a:spcAft>
                          <a:spcPts val="600"/>
                        </a:spcAft>
                        <a:buClrTx/>
                        <a:buSzTx/>
                        <a:buFontTx/>
                        <a:buNone/>
                        <a:tabLst/>
                      </a:pPr>
                      <a:r>
                        <a:rPr kumimoji="0" lang="es-ES" sz="1400" b="1" i="0" u="none" strike="noStrike" kern="1200" cap="none" spc="-50" normalizeH="0" baseline="0" smtClean="0">
                          <a:ln>
                            <a:noFill/>
                          </a:ln>
                          <a:solidFill>
                            <a:schemeClr val="dk1"/>
                          </a:solidFill>
                          <a:effectLst/>
                          <a:latin typeface="+mn-lt"/>
                          <a:ea typeface="+mn-ea"/>
                          <a:cs typeface="+mn-cs"/>
                        </a:rPr>
                        <a:t>Yellowing</a:t>
                      </a:r>
                      <a:endParaRPr kumimoji="0" lang="es-ES" sz="1400" b="1" i="0" u="none" strike="noStrike" kern="1200" cap="none" spc="-50" normalizeH="0" baseline="0" dirty="0" smtClean="0">
                        <a:ln>
                          <a:noFill/>
                        </a:ln>
                        <a:solidFill>
                          <a:sysClr val="windowText" lastClr="000000"/>
                        </a:solidFill>
                        <a:effectLst/>
                        <a:latin typeface="+mn-lt"/>
                        <a:ea typeface="+mn-ea"/>
                        <a:cs typeface="Times New Roman" pitchFamily="18" charset="0"/>
                      </a:endParaRPr>
                    </a:p>
                  </a:txBody>
                  <a:tcPr marL="36000" marR="36000" marT="0" marB="0"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24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cap="none" normalizeH="0" baseline="0" dirty="0" smtClean="0">
                        <a:ln>
                          <a:noFill/>
                        </a:ln>
                        <a:solidFill>
                          <a:sysClr val="windowText" lastClr="000000"/>
                        </a:solidFill>
                        <a:effectLst/>
                        <a:latin typeface="+mn-lt"/>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c>
                  <a:txBody>
                    <a:bodyPr/>
                    <a:lstStyle/>
                    <a:p>
                      <a:pPr marL="0" marR="0" lvl="0" indent="0" algn="ctr"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62" marR="91462" marT="45732" marB="45732" anchor="ctr" horzOverflow="overflow"/>
                </a:tc>
              </a:tr>
            </a:tbl>
          </a:graphicData>
        </a:graphic>
      </p:graphicFrame>
      <p:graphicFrame>
        <p:nvGraphicFramePr>
          <p:cNvPr id="16526" name="Group 142"/>
          <p:cNvGraphicFramePr>
            <a:graphicFrameLocks noGrp="1"/>
          </p:cNvGraphicFramePr>
          <p:nvPr>
            <p:extLst>
              <p:ext uri="{D42A27DB-BD31-4B8C-83A1-F6EECF244321}">
                <p14:modId xmlns:p14="http://schemas.microsoft.com/office/powerpoint/2010/main" val="867474560"/>
              </p:ext>
            </p:extLst>
          </p:nvPr>
        </p:nvGraphicFramePr>
        <p:xfrm>
          <a:off x="276594" y="4848092"/>
          <a:ext cx="8567736" cy="701054"/>
        </p:xfrm>
        <a:graphic>
          <a:graphicData uri="http://schemas.openxmlformats.org/drawingml/2006/table">
            <a:tbl>
              <a:tblPr>
                <a:tableStyleId>{69CF1AB2-1976-4502-BF36-3FF5EA218861}</a:tableStyleId>
              </a:tblPr>
              <a:tblGrid>
                <a:gridCol w="831372"/>
                <a:gridCol w="655093"/>
                <a:gridCol w="655469"/>
                <a:gridCol w="713978"/>
                <a:gridCol w="713978"/>
                <a:gridCol w="713978"/>
                <a:gridCol w="713978"/>
                <a:gridCol w="713978"/>
                <a:gridCol w="713978"/>
                <a:gridCol w="713978"/>
                <a:gridCol w="713978"/>
                <a:gridCol w="713978"/>
              </a:tblGrid>
              <a:tr h="61617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noProof="0" smtClean="0">
                          <a:ln>
                            <a:noFill/>
                          </a:ln>
                          <a:solidFill>
                            <a:schemeClr val="tx1"/>
                          </a:solidFill>
                          <a:effectLst/>
                          <a:latin typeface="+mn-lt"/>
                          <a:ea typeface="+mn-ea"/>
                          <a:cs typeface="+mn-cs"/>
                        </a:rPr>
                        <a:t>Galls</a:t>
                      </a:r>
                      <a:endParaRPr kumimoji="0" lang="es-ES" sz="1400" b="1" u="none" strike="noStrike" kern="1200" cap="none" normalizeH="0" baseline="0" noProof="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7" name="TextBox 6"/>
          <p:cNvSpPr txBox="1"/>
          <p:nvPr/>
        </p:nvSpPr>
        <p:spPr>
          <a:xfrm>
            <a:off x="1315003" y="2152966"/>
            <a:ext cx="357188" cy="461963"/>
          </a:xfrm>
          <a:prstGeom prst="rect">
            <a:avLst/>
          </a:prstGeom>
          <a:noFill/>
        </p:spPr>
        <p:txBody>
          <a:bodyPr>
            <a:spAutoFit/>
          </a:bodyPr>
          <a:lstStyle/>
          <a:p>
            <a:pPr algn="ctr">
              <a:defRPr/>
            </a:pPr>
            <a:r>
              <a:rPr lang="en-GB" dirty="0">
                <a:latin typeface="+mn-lt"/>
              </a:rPr>
              <a:t>Y</a:t>
            </a:r>
          </a:p>
        </p:txBody>
      </p:sp>
      <p:sp>
        <p:nvSpPr>
          <p:cNvPr id="8" name="TextBox 7"/>
          <p:cNvSpPr txBox="1"/>
          <p:nvPr/>
        </p:nvSpPr>
        <p:spPr>
          <a:xfrm>
            <a:off x="2654333" y="2152966"/>
            <a:ext cx="360362" cy="461963"/>
          </a:xfrm>
          <a:prstGeom prst="rect">
            <a:avLst/>
          </a:prstGeom>
          <a:noFill/>
        </p:spPr>
        <p:txBody>
          <a:bodyPr>
            <a:spAutoFit/>
          </a:bodyPr>
          <a:lstStyle/>
          <a:p>
            <a:pPr algn="ctr">
              <a:defRPr/>
            </a:pPr>
            <a:r>
              <a:rPr lang="en-GB" dirty="0">
                <a:latin typeface="+mn-lt"/>
              </a:rPr>
              <a:t>Y</a:t>
            </a:r>
          </a:p>
        </p:txBody>
      </p:sp>
      <p:sp>
        <p:nvSpPr>
          <p:cNvPr id="9" name="TextBox 8"/>
          <p:cNvSpPr txBox="1"/>
          <p:nvPr/>
        </p:nvSpPr>
        <p:spPr>
          <a:xfrm>
            <a:off x="3288806" y="2152966"/>
            <a:ext cx="3968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10" name="TextBox 9"/>
          <p:cNvSpPr txBox="1"/>
          <p:nvPr/>
        </p:nvSpPr>
        <p:spPr>
          <a:xfrm>
            <a:off x="4742848" y="2152966"/>
            <a:ext cx="436562" cy="461963"/>
          </a:xfrm>
          <a:prstGeom prst="rect">
            <a:avLst/>
          </a:prstGeom>
          <a:noFill/>
        </p:spPr>
        <p:txBody>
          <a:bodyPr>
            <a:spAutoFit/>
          </a:bodyPr>
          <a:lstStyle/>
          <a:p>
            <a:pPr algn="ctr">
              <a:defRPr/>
            </a:pPr>
            <a:r>
              <a:rPr lang="en-GB" dirty="0">
                <a:latin typeface="+mn-lt"/>
              </a:rPr>
              <a:t>Y</a:t>
            </a:r>
          </a:p>
        </p:txBody>
      </p:sp>
      <p:sp>
        <p:nvSpPr>
          <p:cNvPr id="11" name="TextBox 10"/>
          <p:cNvSpPr txBox="1"/>
          <p:nvPr/>
        </p:nvSpPr>
        <p:spPr>
          <a:xfrm>
            <a:off x="3999026" y="2153115"/>
            <a:ext cx="460375" cy="461665"/>
          </a:xfrm>
          <a:prstGeom prst="rect">
            <a:avLst/>
          </a:prstGeom>
          <a:noFill/>
        </p:spPr>
        <p:txBody>
          <a:bodyPr>
            <a:spAutoFit/>
          </a:bodyPr>
          <a:lstStyle/>
          <a:p>
            <a:pPr algn="ctr">
              <a:defRPr/>
            </a:pPr>
            <a:r>
              <a:rPr lang="en-GB">
                <a:latin typeface="+mn-lt"/>
              </a:rPr>
              <a:t>Y</a:t>
            </a:r>
            <a:endParaRPr lang="en-GB" dirty="0">
              <a:latin typeface="+mn-lt"/>
            </a:endParaRPr>
          </a:p>
        </p:txBody>
      </p:sp>
      <p:sp>
        <p:nvSpPr>
          <p:cNvPr id="12" name="TextBox 11"/>
          <p:cNvSpPr txBox="1">
            <a:spLocks noChangeArrowheads="1"/>
          </p:cNvSpPr>
          <p:nvPr/>
        </p:nvSpPr>
        <p:spPr bwMode="auto">
          <a:xfrm>
            <a:off x="5463934" y="2152966"/>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Y</a:t>
            </a:r>
          </a:p>
        </p:txBody>
      </p:sp>
      <p:sp>
        <p:nvSpPr>
          <p:cNvPr id="24" name="TextBox 23"/>
          <p:cNvSpPr txBox="1">
            <a:spLocks noChangeArrowheads="1"/>
          </p:cNvSpPr>
          <p:nvPr/>
        </p:nvSpPr>
        <p:spPr bwMode="auto">
          <a:xfrm>
            <a:off x="8289582" y="2152966"/>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a:latin typeface="+mn-lt"/>
                <a:cs typeface="Times New Roman" pitchFamily="18" charset="0"/>
              </a:rPr>
              <a:t>Y</a:t>
            </a:r>
            <a:endParaRPr lang="en-GB" smtClean="0">
              <a:latin typeface="+mn-lt"/>
              <a:cs typeface="Times New Roman" pitchFamily="18" charset="0"/>
            </a:endParaRPr>
          </a:p>
        </p:txBody>
      </p:sp>
      <p:sp>
        <p:nvSpPr>
          <p:cNvPr id="23649" name="TextBox 24"/>
          <p:cNvSpPr txBox="1">
            <a:spLocks noChangeArrowheads="1"/>
          </p:cNvSpPr>
          <p:nvPr/>
        </p:nvSpPr>
        <p:spPr bwMode="auto">
          <a:xfrm>
            <a:off x="6846459" y="2152966"/>
            <a:ext cx="43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smtClean="0">
                <a:latin typeface="+mn-lt"/>
                <a:cs typeface="Times New Roman" pitchFamily="18" charset="0"/>
              </a:rPr>
              <a:t>N</a:t>
            </a:r>
          </a:p>
        </p:txBody>
      </p:sp>
      <p:sp>
        <p:nvSpPr>
          <p:cNvPr id="23650" name="TextBox 26"/>
          <p:cNvSpPr txBox="1">
            <a:spLocks noChangeArrowheads="1"/>
          </p:cNvSpPr>
          <p:nvPr/>
        </p:nvSpPr>
        <p:spPr bwMode="auto">
          <a:xfrm>
            <a:off x="6143260" y="2152966"/>
            <a:ext cx="49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a:latin typeface="+mn-lt"/>
                <a:cs typeface="Times New Roman" pitchFamily="18" charset="0"/>
              </a:rPr>
              <a:t>Y</a:t>
            </a:r>
            <a:endParaRPr lang="en-GB" smtClean="0">
              <a:latin typeface="+mn-lt"/>
              <a:cs typeface="Times New Roman" pitchFamily="18" charset="0"/>
            </a:endParaRPr>
          </a:p>
        </p:txBody>
      </p:sp>
      <p:sp>
        <p:nvSpPr>
          <p:cNvPr id="23657" name="TextBox 42"/>
          <p:cNvSpPr txBox="1">
            <a:spLocks noChangeArrowheads="1"/>
          </p:cNvSpPr>
          <p:nvPr/>
        </p:nvSpPr>
        <p:spPr bwMode="auto">
          <a:xfrm>
            <a:off x="7586923" y="2152966"/>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GB">
                <a:latin typeface="+mn-lt"/>
                <a:cs typeface="Times New Roman" pitchFamily="18" charset="0"/>
              </a:rPr>
              <a:t>Y</a:t>
            </a:r>
            <a:endParaRPr lang="en-GB" smtClean="0">
              <a:latin typeface="+mn-lt"/>
              <a:cs typeface="Times New Roman" pitchFamily="18" charset="0"/>
            </a:endParaRPr>
          </a:p>
        </p:txBody>
      </p:sp>
      <p:sp>
        <p:nvSpPr>
          <p:cNvPr id="33" name="TextBox 32"/>
          <p:cNvSpPr txBox="1"/>
          <p:nvPr/>
        </p:nvSpPr>
        <p:spPr>
          <a:xfrm>
            <a:off x="-575714" y="429573"/>
            <a:ext cx="402058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cs typeface="Arial"/>
              </a:rPr>
              <a:t>C1-4 ANSWERS</a:t>
            </a:r>
            <a:endParaRPr lang="en-US" b="1" dirty="0">
              <a:solidFill>
                <a:schemeClr val="bg1"/>
              </a:solidFill>
              <a:cs typeface="Arial"/>
            </a:endParaRPr>
          </a:p>
        </p:txBody>
      </p:sp>
      <p:pic>
        <p:nvPicPr>
          <p:cNvPr id="34" name="Picture 33"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38" name="TextBox 37"/>
          <p:cNvSpPr txBox="1"/>
          <p:nvPr/>
        </p:nvSpPr>
        <p:spPr>
          <a:xfrm>
            <a:off x="194276" y="663519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35" name="TextBox 34"/>
          <p:cNvSpPr txBox="1"/>
          <p:nvPr/>
        </p:nvSpPr>
        <p:spPr>
          <a:xfrm>
            <a:off x="1912178" y="2152966"/>
            <a:ext cx="360362" cy="461963"/>
          </a:xfrm>
          <a:prstGeom prst="rect">
            <a:avLst/>
          </a:prstGeom>
          <a:noFill/>
        </p:spPr>
        <p:txBody>
          <a:bodyPr>
            <a:spAutoFit/>
          </a:bodyPr>
          <a:lstStyle/>
          <a:p>
            <a:pPr algn="ctr">
              <a:defRPr/>
            </a:pPr>
            <a:r>
              <a:rPr lang="en-GB" smtClean="0">
                <a:latin typeface="+mn-lt"/>
              </a:rPr>
              <a:t>Y</a:t>
            </a:r>
            <a:endParaRPr lang="en-GB" dirty="0">
              <a:latin typeface="+mn-lt"/>
            </a:endParaRPr>
          </a:p>
        </p:txBody>
      </p:sp>
      <p:graphicFrame>
        <p:nvGraphicFramePr>
          <p:cNvPr id="51" name="Group 142"/>
          <p:cNvGraphicFramePr>
            <a:graphicFrameLocks noGrp="1"/>
          </p:cNvGraphicFramePr>
          <p:nvPr>
            <p:extLst>
              <p:ext uri="{D42A27DB-BD31-4B8C-83A1-F6EECF244321}">
                <p14:modId xmlns:p14="http://schemas.microsoft.com/office/powerpoint/2010/main" val="4062243206"/>
              </p:ext>
            </p:extLst>
          </p:nvPr>
        </p:nvGraphicFramePr>
        <p:xfrm>
          <a:off x="291663" y="3010247"/>
          <a:ext cx="8567736" cy="819102"/>
        </p:xfrm>
        <a:graphic>
          <a:graphicData uri="http://schemas.openxmlformats.org/drawingml/2006/table">
            <a:tbl>
              <a:tblPr>
                <a:tableStyleId>{69CF1AB2-1976-4502-BF36-3FF5EA218861}</a:tableStyleId>
              </a:tblPr>
              <a:tblGrid>
                <a:gridCol w="839460"/>
                <a:gridCol w="668741"/>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70" normalizeH="0" baseline="0" smtClean="0">
                          <a:ln>
                            <a:noFill/>
                          </a:ln>
                          <a:solidFill>
                            <a:schemeClr val="tx1"/>
                          </a:solidFill>
                          <a:effectLst/>
                          <a:latin typeface="+mn-lt"/>
                          <a:ea typeface="+mn-ea"/>
                          <a:cs typeface="+mn-cs"/>
                        </a:rPr>
                        <a:t>Distortion</a:t>
                      </a:r>
                      <a:endParaRPr kumimoji="0" lang="en-GB" sz="1400" b="1" u="none" strike="noStrike" kern="1200" cap="none" spc="-70" normalizeH="0" baseline="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2" name="Group 142"/>
          <p:cNvGraphicFramePr>
            <a:graphicFrameLocks noGrp="1"/>
          </p:cNvGraphicFramePr>
          <p:nvPr>
            <p:extLst>
              <p:ext uri="{D42A27DB-BD31-4B8C-83A1-F6EECF244321}">
                <p14:modId xmlns:p14="http://schemas.microsoft.com/office/powerpoint/2010/main" val="2860543967"/>
              </p:ext>
            </p:extLst>
          </p:nvPr>
        </p:nvGraphicFramePr>
        <p:xfrm>
          <a:off x="291663" y="3955288"/>
          <a:ext cx="8567736" cy="766865"/>
        </p:xfrm>
        <a:graphic>
          <a:graphicData uri="http://schemas.openxmlformats.org/drawingml/2006/table">
            <a:tbl>
              <a:tblPr>
                <a:tableStyleId>{69CF1AB2-1976-4502-BF36-3FF5EA218861}</a:tableStyleId>
              </a:tblPr>
              <a:tblGrid>
                <a:gridCol w="839460"/>
                <a:gridCol w="668741"/>
                <a:gridCol w="633733"/>
                <a:gridCol w="713978"/>
                <a:gridCol w="713978"/>
                <a:gridCol w="713978"/>
                <a:gridCol w="713978"/>
                <a:gridCol w="713978"/>
                <a:gridCol w="713978"/>
                <a:gridCol w="713978"/>
                <a:gridCol w="713978"/>
                <a:gridCol w="713978"/>
              </a:tblGrid>
              <a:tr h="7668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Small leaves</a:t>
                      </a:r>
                      <a:endParaRPr kumimoji="0" lang="es-ES" sz="1400" b="1" u="none" strike="noStrike" kern="1200" cap="none" normalizeH="0" baseline="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4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graphicFrame>
        <p:nvGraphicFramePr>
          <p:cNvPr id="53" name="Group 142"/>
          <p:cNvGraphicFramePr>
            <a:graphicFrameLocks noGrp="1"/>
          </p:cNvGraphicFramePr>
          <p:nvPr>
            <p:extLst>
              <p:ext uri="{D42A27DB-BD31-4B8C-83A1-F6EECF244321}">
                <p14:modId xmlns:p14="http://schemas.microsoft.com/office/powerpoint/2010/main" val="3978297811"/>
              </p:ext>
            </p:extLst>
          </p:nvPr>
        </p:nvGraphicFramePr>
        <p:xfrm>
          <a:off x="288132" y="5675084"/>
          <a:ext cx="8567736" cy="819102"/>
        </p:xfrm>
        <a:graphic>
          <a:graphicData uri="http://schemas.openxmlformats.org/drawingml/2006/table">
            <a:tbl>
              <a:tblPr>
                <a:tableStyleId>{69CF1AB2-1976-4502-BF36-3FF5EA218861}</a:tableStyleId>
              </a:tblPr>
              <a:tblGrid>
                <a:gridCol w="825813"/>
                <a:gridCol w="682388"/>
                <a:gridCol w="633733"/>
                <a:gridCol w="713978"/>
                <a:gridCol w="713978"/>
                <a:gridCol w="713978"/>
                <a:gridCol w="713978"/>
                <a:gridCol w="713978"/>
                <a:gridCol w="713978"/>
                <a:gridCol w="713978"/>
                <a:gridCol w="713978"/>
                <a:gridCol w="713978"/>
              </a:tblGrid>
              <a:tr h="8191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u="none" strike="noStrike" kern="1200" cap="none" normalizeH="0" baseline="0" smtClean="0">
                          <a:ln>
                            <a:noFill/>
                          </a:ln>
                          <a:solidFill>
                            <a:schemeClr val="tx1"/>
                          </a:solidFill>
                          <a:effectLst/>
                          <a:latin typeface="+mn-lt"/>
                          <a:ea typeface="+mn-ea"/>
                          <a:cs typeface="+mn-cs"/>
                        </a:rPr>
                        <a:t>Drying necrosis</a:t>
                      </a:r>
                      <a:endParaRPr kumimoji="0" lang="es-ES" sz="1400" b="1" u="none" strike="noStrike" kern="1200" cap="none" normalizeH="0" baseline="0" noProof="0" dirty="0" smtClean="0">
                        <a:ln>
                          <a:noFill/>
                        </a:ln>
                        <a:solidFill>
                          <a:schemeClr val="tx1"/>
                        </a:solidFill>
                        <a:effectLst/>
                        <a:latin typeface="+mn-lt"/>
                        <a:ea typeface="+mn-ea"/>
                        <a:cs typeface="+mn-cs"/>
                      </a:endParaRPr>
                    </a:p>
                  </a:txBody>
                  <a:tcPr marL="36000" marR="36000" marT="45727" marB="45727" anchor="ctr"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c>
                  <a:txBody>
                    <a:bodyPr/>
                    <a:lstStyle/>
                    <a:p>
                      <a:pPr marL="0" marR="0" lvl="0" indent="0" algn="l" defTabSz="914400" rtl="0" eaLnBrk="1" fontAlgn="base" latinLnBrk="0" hangingPunct="1">
                        <a:lnSpc>
                          <a:spcPct val="250000"/>
                        </a:lnSpc>
                        <a:spcBef>
                          <a:spcPct val="20000"/>
                        </a:spcBef>
                        <a:spcAft>
                          <a:spcPct val="0"/>
                        </a:spcAft>
                        <a:buClrTx/>
                        <a:buSzTx/>
                        <a:buFontTx/>
                        <a:buNone/>
                        <a:tabLst/>
                      </a:pPr>
                      <a:endParaRPr kumimoji="0" lang="en-GB" sz="1600" b="0" i="0" u="none" strike="noStrike" kern="1200" cap="none" normalizeH="0" baseline="0" dirty="0" smtClean="0">
                        <a:ln>
                          <a:noFill/>
                        </a:ln>
                        <a:solidFill>
                          <a:sysClr val="windowText" lastClr="000000"/>
                        </a:solidFill>
                        <a:effectLst/>
                        <a:latin typeface="+mn-lt"/>
                        <a:ea typeface="+mn-ea"/>
                        <a:cs typeface="+mn-cs"/>
                      </a:endParaRPr>
                    </a:p>
                  </a:txBody>
                  <a:tcPr marL="91434" marR="91434" marT="45727" marB="45727" horzOverflow="overflow"/>
                </a:tc>
              </a:tr>
            </a:tbl>
          </a:graphicData>
        </a:graphic>
      </p:graphicFrame>
      <p:sp>
        <p:nvSpPr>
          <p:cNvPr id="54" name="TextBox 53"/>
          <p:cNvSpPr txBox="1"/>
          <p:nvPr/>
        </p:nvSpPr>
        <p:spPr>
          <a:xfrm>
            <a:off x="1391203" y="4973289"/>
            <a:ext cx="204788" cy="461665"/>
          </a:xfrm>
          <a:prstGeom prst="rect">
            <a:avLst/>
          </a:prstGeom>
          <a:noFill/>
        </p:spPr>
        <p:txBody>
          <a:bodyPr wrap="square">
            <a:spAutoFit/>
          </a:bodyPr>
          <a:lstStyle/>
          <a:p>
            <a:pPr algn="ctr">
              <a:defRPr/>
            </a:pPr>
            <a:r>
              <a:rPr lang="en-GB" dirty="0">
                <a:latin typeface="+mn-lt"/>
              </a:rPr>
              <a:t>N</a:t>
            </a:r>
          </a:p>
        </p:txBody>
      </p:sp>
      <p:sp>
        <p:nvSpPr>
          <p:cNvPr id="55" name="TextBox 54"/>
          <p:cNvSpPr txBox="1"/>
          <p:nvPr/>
        </p:nvSpPr>
        <p:spPr>
          <a:xfrm>
            <a:off x="3257056" y="4973140"/>
            <a:ext cx="460375" cy="461963"/>
          </a:xfrm>
          <a:prstGeom prst="rect">
            <a:avLst/>
          </a:prstGeom>
          <a:noFill/>
        </p:spPr>
        <p:txBody>
          <a:bodyPr>
            <a:spAutoFit/>
          </a:bodyPr>
          <a:lstStyle/>
          <a:p>
            <a:pPr algn="ctr">
              <a:defRPr/>
            </a:pPr>
            <a:r>
              <a:rPr lang="en-GB" dirty="0">
                <a:latin typeface="+mn-lt"/>
              </a:rPr>
              <a:t>N</a:t>
            </a:r>
          </a:p>
        </p:txBody>
      </p:sp>
      <p:sp>
        <p:nvSpPr>
          <p:cNvPr id="56" name="TextBox 55"/>
          <p:cNvSpPr txBox="1"/>
          <p:nvPr/>
        </p:nvSpPr>
        <p:spPr>
          <a:xfrm>
            <a:off x="1989965" y="4973289"/>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57" name="TextBox 56"/>
          <p:cNvSpPr txBox="1"/>
          <p:nvPr/>
        </p:nvSpPr>
        <p:spPr>
          <a:xfrm>
            <a:off x="2732120" y="4973289"/>
            <a:ext cx="204788" cy="461665"/>
          </a:xfrm>
          <a:prstGeom prst="rect">
            <a:avLst/>
          </a:prstGeom>
          <a:noFill/>
        </p:spPr>
        <p:txBody>
          <a:bodyPr wrap="square">
            <a:spAutoFit/>
          </a:bodyPr>
          <a:lstStyle/>
          <a:p>
            <a:pPr algn="ctr">
              <a:defRPr/>
            </a:pPr>
            <a:r>
              <a:rPr lang="en-GB" dirty="0">
                <a:latin typeface="+mn-lt"/>
              </a:rPr>
              <a:t>Y</a:t>
            </a:r>
          </a:p>
        </p:txBody>
      </p:sp>
      <p:sp>
        <p:nvSpPr>
          <p:cNvPr id="58" name="TextBox 57"/>
          <p:cNvSpPr txBox="1"/>
          <p:nvPr/>
        </p:nvSpPr>
        <p:spPr>
          <a:xfrm>
            <a:off x="3999026" y="4973140"/>
            <a:ext cx="460375" cy="461963"/>
          </a:xfrm>
          <a:prstGeom prst="rect">
            <a:avLst/>
          </a:prstGeom>
          <a:noFill/>
        </p:spPr>
        <p:txBody>
          <a:bodyPr>
            <a:spAutoFit/>
          </a:bodyPr>
          <a:lstStyle/>
          <a:p>
            <a:pPr algn="ctr">
              <a:defRPr/>
            </a:pPr>
            <a:r>
              <a:rPr lang="en-GB" dirty="0">
                <a:latin typeface="+mn-lt"/>
              </a:rPr>
              <a:t>N</a:t>
            </a:r>
          </a:p>
        </p:txBody>
      </p:sp>
      <p:sp>
        <p:nvSpPr>
          <p:cNvPr id="59" name="TextBox 58"/>
          <p:cNvSpPr txBox="1"/>
          <p:nvPr/>
        </p:nvSpPr>
        <p:spPr>
          <a:xfrm>
            <a:off x="4649637" y="4973140"/>
            <a:ext cx="460375" cy="461963"/>
          </a:xfrm>
          <a:prstGeom prst="rect">
            <a:avLst/>
          </a:prstGeom>
          <a:noFill/>
        </p:spPr>
        <p:txBody>
          <a:bodyPr>
            <a:spAutoFit/>
          </a:bodyPr>
          <a:lstStyle/>
          <a:p>
            <a:pPr algn="ctr">
              <a:defRPr/>
            </a:pPr>
            <a:r>
              <a:rPr lang="en-GB" dirty="0">
                <a:latin typeface="+mn-lt"/>
              </a:rPr>
              <a:t>Y</a:t>
            </a:r>
          </a:p>
        </p:txBody>
      </p:sp>
      <p:sp>
        <p:nvSpPr>
          <p:cNvPr id="60" name="TextBox 59"/>
          <p:cNvSpPr txBox="1"/>
          <p:nvPr/>
        </p:nvSpPr>
        <p:spPr>
          <a:xfrm>
            <a:off x="6159929" y="4973140"/>
            <a:ext cx="460375" cy="461963"/>
          </a:xfrm>
          <a:prstGeom prst="rect">
            <a:avLst/>
          </a:prstGeom>
          <a:noFill/>
        </p:spPr>
        <p:txBody>
          <a:bodyPr>
            <a:spAutoFit/>
          </a:bodyPr>
          <a:lstStyle/>
          <a:p>
            <a:pPr algn="ctr">
              <a:defRPr/>
            </a:pPr>
            <a:r>
              <a:rPr lang="en-GB">
                <a:latin typeface="+mn-lt"/>
              </a:rPr>
              <a:t>Y</a:t>
            </a:r>
            <a:endParaRPr lang="en-GB" dirty="0">
              <a:latin typeface="+mn-lt"/>
            </a:endParaRPr>
          </a:p>
        </p:txBody>
      </p:sp>
      <p:sp>
        <p:nvSpPr>
          <p:cNvPr id="61" name="TextBox 60"/>
          <p:cNvSpPr txBox="1"/>
          <p:nvPr/>
        </p:nvSpPr>
        <p:spPr>
          <a:xfrm>
            <a:off x="6832965" y="4973140"/>
            <a:ext cx="460375" cy="461963"/>
          </a:xfrm>
          <a:prstGeom prst="rect">
            <a:avLst/>
          </a:prstGeom>
          <a:noFill/>
        </p:spPr>
        <p:txBody>
          <a:bodyPr>
            <a:spAutoFit/>
          </a:bodyPr>
          <a:lstStyle/>
          <a:p>
            <a:pPr algn="ctr">
              <a:defRPr/>
            </a:pPr>
            <a:r>
              <a:rPr lang="en-GB" dirty="0">
                <a:latin typeface="+mn-lt"/>
              </a:rPr>
              <a:t>N</a:t>
            </a:r>
          </a:p>
        </p:txBody>
      </p:sp>
      <p:sp>
        <p:nvSpPr>
          <p:cNvPr id="62" name="TextBox 61"/>
          <p:cNvSpPr txBox="1"/>
          <p:nvPr/>
        </p:nvSpPr>
        <p:spPr>
          <a:xfrm>
            <a:off x="7577398" y="3200837"/>
            <a:ext cx="460375" cy="461963"/>
          </a:xfrm>
          <a:prstGeom prst="rect">
            <a:avLst/>
          </a:prstGeom>
          <a:noFill/>
        </p:spPr>
        <p:txBody>
          <a:bodyPr>
            <a:spAutoFit/>
          </a:bodyPr>
          <a:lstStyle/>
          <a:p>
            <a:pPr algn="ctr">
              <a:defRPr/>
            </a:pPr>
            <a:r>
              <a:rPr lang="en-GB" dirty="0">
                <a:latin typeface="+mn-lt"/>
              </a:rPr>
              <a:t>Y</a:t>
            </a:r>
          </a:p>
        </p:txBody>
      </p:sp>
      <p:sp>
        <p:nvSpPr>
          <p:cNvPr id="63" name="TextBox 62"/>
          <p:cNvSpPr txBox="1"/>
          <p:nvPr/>
        </p:nvSpPr>
        <p:spPr>
          <a:xfrm>
            <a:off x="5563152" y="4973289"/>
            <a:ext cx="204788" cy="461665"/>
          </a:xfrm>
          <a:prstGeom prst="rect">
            <a:avLst/>
          </a:prstGeom>
          <a:noFill/>
        </p:spPr>
        <p:txBody>
          <a:bodyPr wrap="square">
            <a:spAutoFit/>
          </a:bodyPr>
          <a:lstStyle/>
          <a:p>
            <a:pPr algn="ctr">
              <a:defRPr/>
            </a:pPr>
            <a:r>
              <a:rPr lang="en-GB" dirty="0">
                <a:latin typeface="+mn-lt"/>
              </a:rPr>
              <a:t>Y</a:t>
            </a:r>
          </a:p>
        </p:txBody>
      </p:sp>
      <p:sp>
        <p:nvSpPr>
          <p:cNvPr id="64" name="TextBox 63"/>
          <p:cNvSpPr txBox="1"/>
          <p:nvPr/>
        </p:nvSpPr>
        <p:spPr>
          <a:xfrm>
            <a:off x="7705191" y="4973289"/>
            <a:ext cx="204788" cy="461665"/>
          </a:xfrm>
          <a:prstGeom prst="rect">
            <a:avLst/>
          </a:prstGeom>
          <a:noFill/>
        </p:spPr>
        <p:txBody>
          <a:bodyPr wrap="square">
            <a:spAutoFit/>
          </a:bodyPr>
          <a:lstStyle/>
          <a:p>
            <a:pPr algn="ctr">
              <a:defRPr/>
            </a:pPr>
            <a:r>
              <a:rPr lang="en-GB" dirty="0">
                <a:latin typeface="+mn-lt"/>
              </a:rPr>
              <a:t>N</a:t>
            </a:r>
          </a:p>
        </p:txBody>
      </p:sp>
      <p:sp>
        <p:nvSpPr>
          <p:cNvPr id="65" name="TextBox 64"/>
          <p:cNvSpPr txBox="1"/>
          <p:nvPr/>
        </p:nvSpPr>
        <p:spPr>
          <a:xfrm>
            <a:off x="8367369" y="4973289"/>
            <a:ext cx="204788" cy="461665"/>
          </a:xfrm>
          <a:prstGeom prst="rect">
            <a:avLst/>
          </a:prstGeom>
          <a:noFill/>
        </p:spPr>
        <p:txBody>
          <a:bodyPr wrap="square">
            <a:spAutoFit/>
          </a:bodyPr>
          <a:lstStyle/>
          <a:p>
            <a:pPr algn="ctr">
              <a:defRPr/>
            </a:pPr>
            <a:r>
              <a:rPr lang="en-GB" dirty="0">
                <a:latin typeface="+mn-lt"/>
              </a:rPr>
              <a:t>N</a:t>
            </a:r>
          </a:p>
        </p:txBody>
      </p:sp>
      <p:sp>
        <p:nvSpPr>
          <p:cNvPr id="66" name="TextBox 65"/>
          <p:cNvSpPr txBox="1"/>
          <p:nvPr/>
        </p:nvSpPr>
        <p:spPr>
          <a:xfrm>
            <a:off x="1391203" y="3200986"/>
            <a:ext cx="204788" cy="461665"/>
          </a:xfrm>
          <a:prstGeom prst="rect">
            <a:avLst/>
          </a:prstGeom>
          <a:noFill/>
        </p:spPr>
        <p:txBody>
          <a:bodyPr wrap="square">
            <a:spAutoFit/>
          </a:bodyPr>
          <a:lstStyle/>
          <a:p>
            <a:pPr algn="ctr">
              <a:defRPr/>
            </a:pPr>
            <a:r>
              <a:rPr lang="en-GB" dirty="0">
                <a:latin typeface="+mn-lt"/>
              </a:rPr>
              <a:t>N</a:t>
            </a:r>
          </a:p>
        </p:txBody>
      </p:sp>
      <p:sp>
        <p:nvSpPr>
          <p:cNvPr id="67" name="TextBox 66"/>
          <p:cNvSpPr txBox="1"/>
          <p:nvPr/>
        </p:nvSpPr>
        <p:spPr>
          <a:xfrm>
            <a:off x="4126819" y="3200986"/>
            <a:ext cx="204788" cy="461665"/>
          </a:xfrm>
          <a:prstGeom prst="rect">
            <a:avLst/>
          </a:prstGeom>
          <a:noFill/>
        </p:spPr>
        <p:txBody>
          <a:bodyPr wrap="square">
            <a:spAutoFit/>
          </a:bodyPr>
          <a:lstStyle/>
          <a:p>
            <a:pPr algn="ctr">
              <a:defRPr/>
            </a:pPr>
            <a:r>
              <a:rPr lang="en-GB" dirty="0">
                <a:latin typeface="+mn-lt"/>
              </a:rPr>
              <a:t>Y</a:t>
            </a:r>
          </a:p>
        </p:txBody>
      </p:sp>
      <p:sp>
        <p:nvSpPr>
          <p:cNvPr id="68" name="TextBox 67"/>
          <p:cNvSpPr txBox="1"/>
          <p:nvPr/>
        </p:nvSpPr>
        <p:spPr>
          <a:xfrm>
            <a:off x="6287722" y="3200986"/>
            <a:ext cx="204788" cy="461665"/>
          </a:xfrm>
          <a:prstGeom prst="rect">
            <a:avLst/>
          </a:prstGeom>
          <a:noFill/>
        </p:spPr>
        <p:txBody>
          <a:bodyPr wrap="square">
            <a:spAutoFit/>
          </a:bodyPr>
          <a:lstStyle/>
          <a:p>
            <a:pPr algn="ctr">
              <a:defRPr/>
            </a:pPr>
            <a:r>
              <a:rPr lang="en-GB" dirty="0">
                <a:latin typeface="+mn-lt"/>
              </a:rPr>
              <a:t>Y</a:t>
            </a:r>
          </a:p>
        </p:txBody>
      </p:sp>
      <p:sp>
        <p:nvSpPr>
          <p:cNvPr id="69" name="TextBox 68"/>
          <p:cNvSpPr txBox="1"/>
          <p:nvPr/>
        </p:nvSpPr>
        <p:spPr>
          <a:xfrm>
            <a:off x="8367369" y="3200986"/>
            <a:ext cx="204788" cy="461665"/>
          </a:xfrm>
          <a:prstGeom prst="rect">
            <a:avLst/>
          </a:prstGeom>
          <a:noFill/>
        </p:spPr>
        <p:txBody>
          <a:bodyPr wrap="square">
            <a:spAutoFit/>
          </a:bodyPr>
          <a:lstStyle/>
          <a:p>
            <a:pPr algn="ctr">
              <a:defRPr/>
            </a:pPr>
            <a:r>
              <a:rPr lang="en-GB" dirty="0">
                <a:latin typeface="+mn-lt"/>
              </a:rPr>
              <a:t>Y</a:t>
            </a:r>
          </a:p>
        </p:txBody>
      </p:sp>
      <p:sp>
        <p:nvSpPr>
          <p:cNvPr id="70" name="TextBox 69"/>
          <p:cNvSpPr txBox="1"/>
          <p:nvPr/>
        </p:nvSpPr>
        <p:spPr>
          <a:xfrm>
            <a:off x="6832965" y="3200837"/>
            <a:ext cx="460375" cy="461963"/>
          </a:xfrm>
          <a:prstGeom prst="rect">
            <a:avLst/>
          </a:prstGeom>
          <a:noFill/>
        </p:spPr>
        <p:txBody>
          <a:bodyPr>
            <a:spAutoFit/>
          </a:bodyPr>
          <a:lstStyle/>
          <a:p>
            <a:pPr algn="ctr">
              <a:defRPr/>
            </a:pPr>
            <a:r>
              <a:rPr lang="en-GB" dirty="0">
                <a:latin typeface="+mn-lt"/>
              </a:rPr>
              <a:t>N</a:t>
            </a:r>
          </a:p>
        </p:txBody>
      </p:sp>
      <p:sp>
        <p:nvSpPr>
          <p:cNvPr id="71" name="TextBox 70"/>
          <p:cNvSpPr txBox="1"/>
          <p:nvPr/>
        </p:nvSpPr>
        <p:spPr>
          <a:xfrm>
            <a:off x="5498183" y="3200837"/>
            <a:ext cx="334726" cy="461963"/>
          </a:xfrm>
          <a:prstGeom prst="rect">
            <a:avLst/>
          </a:prstGeom>
          <a:noFill/>
        </p:spPr>
        <p:txBody>
          <a:bodyPr wrap="square">
            <a:spAutoFit/>
          </a:bodyPr>
          <a:lstStyle/>
          <a:p>
            <a:pPr algn="ctr">
              <a:defRPr/>
            </a:pPr>
            <a:r>
              <a:rPr lang="en-GB" dirty="0">
                <a:latin typeface="+mn-lt"/>
              </a:rPr>
              <a:t>Y</a:t>
            </a:r>
          </a:p>
        </p:txBody>
      </p:sp>
      <p:sp>
        <p:nvSpPr>
          <p:cNvPr id="72" name="TextBox 71"/>
          <p:cNvSpPr txBox="1"/>
          <p:nvPr/>
        </p:nvSpPr>
        <p:spPr>
          <a:xfrm>
            <a:off x="3327211" y="3200837"/>
            <a:ext cx="320065" cy="461963"/>
          </a:xfrm>
          <a:prstGeom prst="rect">
            <a:avLst/>
          </a:prstGeom>
          <a:noFill/>
        </p:spPr>
        <p:txBody>
          <a:bodyPr wrap="square">
            <a:spAutoFit/>
          </a:bodyPr>
          <a:lstStyle/>
          <a:p>
            <a:pPr algn="ctr">
              <a:defRPr/>
            </a:pPr>
            <a:r>
              <a:rPr lang="en-GB" dirty="0">
                <a:latin typeface="+mn-lt"/>
              </a:rPr>
              <a:t>Y</a:t>
            </a:r>
          </a:p>
        </p:txBody>
      </p:sp>
      <p:sp>
        <p:nvSpPr>
          <p:cNvPr id="73" name="TextBox 72"/>
          <p:cNvSpPr txBox="1"/>
          <p:nvPr/>
        </p:nvSpPr>
        <p:spPr>
          <a:xfrm>
            <a:off x="1862172" y="3200837"/>
            <a:ext cx="460375" cy="461963"/>
          </a:xfrm>
          <a:prstGeom prst="rect">
            <a:avLst/>
          </a:prstGeom>
          <a:noFill/>
        </p:spPr>
        <p:txBody>
          <a:bodyPr>
            <a:spAutoFit/>
          </a:bodyPr>
          <a:lstStyle/>
          <a:p>
            <a:pPr algn="ctr">
              <a:defRPr/>
            </a:pPr>
            <a:r>
              <a:rPr lang="en-GB" dirty="0">
                <a:latin typeface="+mn-lt"/>
              </a:rPr>
              <a:t>Y</a:t>
            </a:r>
          </a:p>
        </p:txBody>
      </p:sp>
      <p:sp>
        <p:nvSpPr>
          <p:cNvPr id="74" name="TextBox 73"/>
          <p:cNvSpPr txBox="1"/>
          <p:nvPr/>
        </p:nvSpPr>
        <p:spPr>
          <a:xfrm>
            <a:off x="2623110" y="3200837"/>
            <a:ext cx="422809" cy="461963"/>
          </a:xfrm>
          <a:prstGeom prst="rect">
            <a:avLst/>
          </a:prstGeom>
          <a:noFill/>
        </p:spPr>
        <p:txBody>
          <a:bodyPr wrap="square">
            <a:spAutoFit/>
          </a:bodyPr>
          <a:lstStyle/>
          <a:p>
            <a:pPr algn="ctr">
              <a:defRPr/>
            </a:pPr>
            <a:r>
              <a:rPr lang="en-GB" dirty="0">
                <a:latin typeface="+mn-lt"/>
              </a:rPr>
              <a:t>N</a:t>
            </a:r>
          </a:p>
        </p:txBody>
      </p:sp>
      <p:sp>
        <p:nvSpPr>
          <p:cNvPr id="75" name="TextBox 74"/>
          <p:cNvSpPr txBox="1"/>
          <p:nvPr/>
        </p:nvSpPr>
        <p:spPr>
          <a:xfrm>
            <a:off x="4674784" y="3200837"/>
            <a:ext cx="410080" cy="461963"/>
          </a:xfrm>
          <a:prstGeom prst="rect">
            <a:avLst/>
          </a:prstGeom>
          <a:noFill/>
        </p:spPr>
        <p:txBody>
          <a:bodyPr wrap="square">
            <a:spAutoFit/>
          </a:bodyPr>
          <a:lstStyle/>
          <a:p>
            <a:pPr algn="ctr">
              <a:defRPr/>
            </a:pPr>
            <a:r>
              <a:rPr lang="en-GB" dirty="0">
                <a:latin typeface="+mn-lt"/>
              </a:rPr>
              <a:t>N</a:t>
            </a:r>
          </a:p>
        </p:txBody>
      </p:sp>
      <p:sp>
        <p:nvSpPr>
          <p:cNvPr id="76" name="TextBox 75"/>
          <p:cNvSpPr txBox="1"/>
          <p:nvPr/>
        </p:nvSpPr>
        <p:spPr>
          <a:xfrm>
            <a:off x="7577398" y="4106028"/>
            <a:ext cx="460375" cy="461963"/>
          </a:xfrm>
          <a:prstGeom prst="rect">
            <a:avLst/>
          </a:prstGeom>
          <a:noFill/>
        </p:spPr>
        <p:txBody>
          <a:bodyPr>
            <a:spAutoFit/>
          </a:bodyPr>
          <a:lstStyle/>
          <a:p>
            <a:pPr algn="ctr">
              <a:defRPr/>
            </a:pPr>
            <a:r>
              <a:rPr lang="en-GB" dirty="0">
                <a:latin typeface="+mn-lt"/>
              </a:rPr>
              <a:t>N</a:t>
            </a:r>
          </a:p>
        </p:txBody>
      </p:sp>
      <p:sp>
        <p:nvSpPr>
          <p:cNvPr id="77" name="TextBox 76"/>
          <p:cNvSpPr txBox="1"/>
          <p:nvPr/>
        </p:nvSpPr>
        <p:spPr>
          <a:xfrm>
            <a:off x="1391203" y="4106177"/>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78" name="TextBox 77"/>
          <p:cNvSpPr txBox="1"/>
          <p:nvPr/>
        </p:nvSpPr>
        <p:spPr>
          <a:xfrm>
            <a:off x="2732120" y="4106177"/>
            <a:ext cx="204788" cy="461665"/>
          </a:xfrm>
          <a:prstGeom prst="rect">
            <a:avLst/>
          </a:prstGeom>
          <a:noFill/>
        </p:spPr>
        <p:txBody>
          <a:bodyPr wrap="square">
            <a:spAutoFit/>
          </a:bodyPr>
          <a:lstStyle/>
          <a:p>
            <a:pPr algn="ctr">
              <a:defRPr/>
            </a:pPr>
            <a:r>
              <a:rPr lang="en-GB" dirty="0">
                <a:latin typeface="+mn-lt"/>
              </a:rPr>
              <a:t>N</a:t>
            </a:r>
          </a:p>
        </p:txBody>
      </p:sp>
      <p:sp>
        <p:nvSpPr>
          <p:cNvPr id="80" name="TextBox 79"/>
          <p:cNvSpPr txBox="1"/>
          <p:nvPr/>
        </p:nvSpPr>
        <p:spPr>
          <a:xfrm>
            <a:off x="8367369" y="4106177"/>
            <a:ext cx="204788" cy="461665"/>
          </a:xfrm>
          <a:prstGeom prst="rect">
            <a:avLst/>
          </a:prstGeom>
          <a:noFill/>
        </p:spPr>
        <p:txBody>
          <a:bodyPr wrap="square">
            <a:spAutoFit/>
          </a:bodyPr>
          <a:lstStyle/>
          <a:p>
            <a:pPr algn="ctr">
              <a:defRPr/>
            </a:pPr>
            <a:r>
              <a:rPr lang="en-GB" dirty="0">
                <a:latin typeface="+mn-lt"/>
              </a:rPr>
              <a:t>Y</a:t>
            </a:r>
          </a:p>
        </p:txBody>
      </p:sp>
      <p:sp>
        <p:nvSpPr>
          <p:cNvPr id="81" name="TextBox 80"/>
          <p:cNvSpPr txBox="1"/>
          <p:nvPr/>
        </p:nvSpPr>
        <p:spPr>
          <a:xfrm>
            <a:off x="6832965" y="4106028"/>
            <a:ext cx="460375" cy="461963"/>
          </a:xfrm>
          <a:prstGeom prst="rect">
            <a:avLst/>
          </a:prstGeom>
          <a:noFill/>
        </p:spPr>
        <p:txBody>
          <a:bodyPr>
            <a:spAutoFit/>
          </a:bodyPr>
          <a:lstStyle/>
          <a:p>
            <a:pPr algn="ctr">
              <a:defRPr/>
            </a:pPr>
            <a:r>
              <a:rPr lang="en-GB" dirty="0">
                <a:latin typeface="+mn-lt"/>
              </a:rPr>
              <a:t>N</a:t>
            </a:r>
          </a:p>
        </p:txBody>
      </p:sp>
      <p:sp>
        <p:nvSpPr>
          <p:cNvPr id="82" name="TextBox 81"/>
          <p:cNvSpPr txBox="1"/>
          <p:nvPr/>
        </p:nvSpPr>
        <p:spPr>
          <a:xfrm>
            <a:off x="5498183" y="4106028"/>
            <a:ext cx="334726" cy="461963"/>
          </a:xfrm>
          <a:prstGeom prst="rect">
            <a:avLst/>
          </a:prstGeom>
          <a:noFill/>
        </p:spPr>
        <p:txBody>
          <a:bodyPr wrap="square">
            <a:spAutoFit/>
          </a:bodyPr>
          <a:lstStyle/>
          <a:p>
            <a:pPr algn="ctr">
              <a:defRPr/>
            </a:pPr>
            <a:r>
              <a:rPr lang="en-GB" dirty="0">
                <a:latin typeface="+mn-lt"/>
              </a:rPr>
              <a:t>N</a:t>
            </a:r>
          </a:p>
        </p:txBody>
      </p:sp>
      <p:sp>
        <p:nvSpPr>
          <p:cNvPr id="83" name="TextBox 82"/>
          <p:cNvSpPr txBox="1"/>
          <p:nvPr/>
        </p:nvSpPr>
        <p:spPr>
          <a:xfrm>
            <a:off x="3327211" y="4106028"/>
            <a:ext cx="320065" cy="461963"/>
          </a:xfrm>
          <a:prstGeom prst="rect">
            <a:avLst/>
          </a:prstGeom>
          <a:noFill/>
        </p:spPr>
        <p:txBody>
          <a:bodyPr wrap="square">
            <a:spAutoFit/>
          </a:bodyPr>
          <a:lstStyle/>
          <a:p>
            <a:pPr algn="ctr">
              <a:defRPr/>
            </a:pPr>
            <a:r>
              <a:rPr lang="en-GB" dirty="0">
                <a:latin typeface="+mn-lt"/>
              </a:rPr>
              <a:t>Y</a:t>
            </a:r>
          </a:p>
        </p:txBody>
      </p:sp>
      <p:sp>
        <p:nvSpPr>
          <p:cNvPr id="84" name="TextBox 83"/>
          <p:cNvSpPr txBox="1"/>
          <p:nvPr/>
        </p:nvSpPr>
        <p:spPr>
          <a:xfrm>
            <a:off x="1862172" y="4106028"/>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85" name="TextBox 84"/>
          <p:cNvSpPr txBox="1"/>
          <p:nvPr/>
        </p:nvSpPr>
        <p:spPr>
          <a:xfrm>
            <a:off x="4017809" y="4106028"/>
            <a:ext cx="422809" cy="461963"/>
          </a:xfrm>
          <a:prstGeom prst="rect">
            <a:avLst/>
          </a:prstGeom>
          <a:noFill/>
        </p:spPr>
        <p:txBody>
          <a:bodyPr wrap="square">
            <a:spAutoFit/>
          </a:bodyPr>
          <a:lstStyle/>
          <a:p>
            <a:pPr algn="ctr">
              <a:defRPr/>
            </a:pPr>
            <a:r>
              <a:rPr lang="en-GB" dirty="0">
                <a:latin typeface="+mn-lt"/>
              </a:rPr>
              <a:t>Y</a:t>
            </a:r>
          </a:p>
        </p:txBody>
      </p:sp>
      <p:sp>
        <p:nvSpPr>
          <p:cNvPr id="86" name="TextBox 85"/>
          <p:cNvSpPr txBox="1"/>
          <p:nvPr/>
        </p:nvSpPr>
        <p:spPr>
          <a:xfrm>
            <a:off x="4674784" y="4106028"/>
            <a:ext cx="410080" cy="461963"/>
          </a:xfrm>
          <a:prstGeom prst="rect">
            <a:avLst/>
          </a:prstGeom>
          <a:noFill/>
        </p:spPr>
        <p:txBody>
          <a:bodyPr wrap="square">
            <a:spAutoFit/>
          </a:bodyPr>
          <a:lstStyle/>
          <a:p>
            <a:pPr algn="ctr">
              <a:defRPr/>
            </a:pPr>
            <a:r>
              <a:rPr lang="en-GB" dirty="0">
                <a:latin typeface="+mn-lt"/>
              </a:rPr>
              <a:t>N</a:t>
            </a:r>
          </a:p>
        </p:txBody>
      </p:sp>
      <p:sp>
        <p:nvSpPr>
          <p:cNvPr id="87" name="TextBox 86"/>
          <p:cNvSpPr txBox="1"/>
          <p:nvPr/>
        </p:nvSpPr>
        <p:spPr>
          <a:xfrm>
            <a:off x="6159929" y="4106028"/>
            <a:ext cx="460375" cy="461963"/>
          </a:xfrm>
          <a:prstGeom prst="rect">
            <a:avLst/>
          </a:prstGeom>
          <a:noFill/>
        </p:spPr>
        <p:txBody>
          <a:bodyPr>
            <a:spAutoFit/>
          </a:bodyPr>
          <a:lstStyle/>
          <a:p>
            <a:pPr algn="ctr">
              <a:defRPr/>
            </a:pPr>
            <a:r>
              <a:rPr lang="en-GB" dirty="0">
                <a:latin typeface="+mn-lt"/>
              </a:rPr>
              <a:t>Y</a:t>
            </a:r>
          </a:p>
        </p:txBody>
      </p:sp>
      <p:sp>
        <p:nvSpPr>
          <p:cNvPr id="88" name="TextBox 87"/>
          <p:cNvSpPr txBox="1"/>
          <p:nvPr/>
        </p:nvSpPr>
        <p:spPr>
          <a:xfrm>
            <a:off x="7577398"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0" name="TextBox 89"/>
          <p:cNvSpPr txBox="1"/>
          <p:nvPr/>
        </p:nvSpPr>
        <p:spPr>
          <a:xfrm>
            <a:off x="3384849" y="583913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91" name="TextBox 90"/>
          <p:cNvSpPr txBox="1"/>
          <p:nvPr/>
        </p:nvSpPr>
        <p:spPr>
          <a:xfrm>
            <a:off x="6287722" y="5839132"/>
            <a:ext cx="204788" cy="461665"/>
          </a:xfrm>
          <a:prstGeom prst="rect">
            <a:avLst/>
          </a:prstGeom>
          <a:noFill/>
        </p:spPr>
        <p:txBody>
          <a:bodyPr wrap="square">
            <a:spAutoFit/>
          </a:bodyPr>
          <a:lstStyle/>
          <a:p>
            <a:pPr algn="ctr">
              <a:defRPr/>
            </a:pPr>
            <a:r>
              <a:rPr lang="en-GB" smtClean="0">
                <a:latin typeface="+mn-lt"/>
              </a:rPr>
              <a:t>N</a:t>
            </a:r>
            <a:endParaRPr lang="en-GB" dirty="0">
              <a:latin typeface="+mn-lt"/>
            </a:endParaRPr>
          </a:p>
        </p:txBody>
      </p:sp>
      <p:sp>
        <p:nvSpPr>
          <p:cNvPr id="92" name="TextBox 91"/>
          <p:cNvSpPr txBox="1"/>
          <p:nvPr/>
        </p:nvSpPr>
        <p:spPr>
          <a:xfrm>
            <a:off x="8367369" y="5839132"/>
            <a:ext cx="204788" cy="461665"/>
          </a:xfrm>
          <a:prstGeom prst="rect">
            <a:avLst/>
          </a:prstGeom>
          <a:noFill/>
        </p:spPr>
        <p:txBody>
          <a:bodyPr wrap="square">
            <a:spAutoFit/>
          </a:bodyPr>
          <a:lstStyle/>
          <a:p>
            <a:pPr algn="ctr">
              <a:defRPr/>
            </a:pPr>
            <a:r>
              <a:rPr lang="en-GB" dirty="0">
                <a:latin typeface="+mn-lt"/>
              </a:rPr>
              <a:t>Y</a:t>
            </a:r>
          </a:p>
        </p:txBody>
      </p:sp>
      <p:sp>
        <p:nvSpPr>
          <p:cNvPr id="93" name="TextBox 92"/>
          <p:cNvSpPr txBox="1"/>
          <p:nvPr/>
        </p:nvSpPr>
        <p:spPr>
          <a:xfrm>
            <a:off x="6832965"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4" name="TextBox 93"/>
          <p:cNvSpPr txBox="1"/>
          <p:nvPr/>
        </p:nvSpPr>
        <p:spPr>
          <a:xfrm>
            <a:off x="5498183" y="5838983"/>
            <a:ext cx="334726" cy="461963"/>
          </a:xfrm>
          <a:prstGeom prst="rect">
            <a:avLst/>
          </a:prstGeom>
          <a:noFill/>
        </p:spPr>
        <p:txBody>
          <a:bodyPr wrap="square">
            <a:spAutoFit/>
          </a:bodyPr>
          <a:lstStyle/>
          <a:p>
            <a:pPr algn="ctr">
              <a:defRPr/>
            </a:pPr>
            <a:r>
              <a:rPr lang="en-GB" smtClean="0">
                <a:latin typeface="+mn-lt"/>
              </a:rPr>
              <a:t>Y</a:t>
            </a:r>
            <a:endParaRPr lang="en-GB" dirty="0">
              <a:latin typeface="+mn-lt"/>
            </a:endParaRPr>
          </a:p>
        </p:txBody>
      </p:sp>
      <p:sp>
        <p:nvSpPr>
          <p:cNvPr id="95" name="TextBox 94"/>
          <p:cNvSpPr txBox="1"/>
          <p:nvPr/>
        </p:nvSpPr>
        <p:spPr>
          <a:xfrm>
            <a:off x="4069181" y="5838983"/>
            <a:ext cx="320065" cy="461963"/>
          </a:xfrm>
          <a:prstGeom prst="rect">
            <a:avLst/>
          </a:prstGeom>
          <a:noFill/>
        </p:spPr>
        <p:txBody>
          <a:bodyPr wrap="square">
            <a:spAutoFit/>
          </a:bodyPr>
          <a:lstStyle/>
          <a:p>
            <a:pPr algn="ctr">
              <a:defRPr/>
            </a:pPr>
            <a:r>
              <a:rPr lang="en-GB" dirty="0">
                <a:latin typeface="+mn-lt"/>
              </a:rPr>
              <a:t>N</a:t>
            </a:r>
          </a:p>
        </p:txBody>
      </p:sp>
      <p:sp>
        <p:nvSpPr>
          <p:cNvPr id="96" name="TextBox 95"/>
          <p:cNvSpPr txBox="1"/>
          <p:nvPr/>
        </p:nvSpPr>
        <p:spPr>
          <a:xfrm>
            <a:off x="1862172"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97" name="TextBox 96"/>
          <p:cNvSpPr txBox="1"/>
          <p:nvPr/>
        </p:nvSpPr>
        <p:spPr>
          <a:xfrm>
            <a:off x="2623110" y="5838983"/>
            <a:ext cx="422809" cy="461963"/>
          </a:xfrm>
          <a:prstGeom prst="rect">
            <a:avLst/>
          </a:prstGeom>
          <a:noFill/>
        </p:spPr>
        <p:txBody>
          <a:bodyPr wrap="square">
            <a:spAutoFit/>
          </a:bodyPr>
          <a:lstStyle/>
          <a:p>
            <a:pPr algn="ctr">
              <a:defRPr/>
            </a:pPr>
            <a:r>
              <a:rPr lang="en-GB" smtClean="0">
                <a:latin typeface="+mn-lt"/>
              </a:rPr>
              <a:t>Y</a:t>
            </a:r>
            <a:endParaRPr lang="en-GB" dirty="0">
              <a:latin typeface="+mn-lt"/>
            </a:endParaRPr>
          </a:p>
        </p:txBody>
      </p:sp>
      <p:sp>
        <p:nvSpPr>
          <p:cNvPr id="98" name="TextBox 97"/>
          <p:cNvSpPr txBox="1"/>
          <p:nvPr/>
        </p:nvSpPr>
        <p:spPr>
          <a:xfrm>
            <a:off x="4674784" y="5838983"/>
            <a:ext cx="410080" cy="461963"/>
          </a:xfrm>
          <a:prstGeom prst="rect">
            <a:avLst/>
          </a:prstGeom>
          <a:noFill/>
        </p:spPr>
        <p:txBody>
          <a:bodyPr wrap="square">
            <a:spAutoFit/>
          </a:bodyPr>
          <a:lstStyle/>
          <a:p>
            <a:pPr algn="ctr">
              <a:defRPr/>
            </a:pPr>
            <a:r>
              <a:rPr lang="en-GB" smtClean="0">
                <a:latin typeface="+mn-lt"/>
              </a:rPr>
              <a:t>Y</a:t>
            </a:r>
            <a:endParaRPr lang="en-GB" dirty="0">
              <a:latin typeface="+mn-lt"/>
            </a:endParaRPr>
          </a:p>
        </p:txBody>
      </p:sp>
      <p:sp>
        <p:nvSpPr>
          <p:cNvPr id="99" name="TextBox 98"/>
          <p:cNvSpPr txBox="1"/>
          <p:nvPr/>
        </p:nvSpPr>
        <p:spPr>
          <a:xfrm>
            <a:off x="1263410" y="5838983"/>
            <a:ext cx="460375" cy="461963"/>
          </a:xfrm>
          <a:prstGeom prst="rect">
            <a:avLst/>
          </a:prstGeom>
          <a:noFill/>
        </p:spPr>
        <p:txBody>
          <a:bodyPr>
            <a:spAutoFit/>
          </a:bodyPr>
          <a:lstStyle/>
          <a:p>
            <a:pPr algn="ctr">
              <a:defRPr/>
            </a:pPr>
            <a:r>
              <a:rPr lang="en-GB" smtClean="0">
                <a:latin typeface="+mn-lt"/>
              </a:rPr>
              <a:t>Y</a:t>
            </a:r>
            <a:endParaRPr lang="en-GB" dirty="0">
              <a:latin typeface="+mn-lt"/>
            </a:endParaRPr>
          </a:p>
        </p:txBody>
      </p:sp>
      <p:sp>
        <p:nvSpPr>
          <p:cNvPr id="101" name="Frame 100"/>
          <p:cNvSpPr/>
          <p:nvPr/>
        </p:nvSpPr>
        <p:spPr>
          <a:xfrm>
            <a:off x="4567242" y="5675084"/>
            <a:ext cx="1442567" cy="81910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3" name="Frame 102"/>
          <p:cNvSpPr/>
          <p:nvPr/>
        </p:nvSpPr>
        <p:spPr>
          <a:xfrm>
            <a:off x="1110743" y="5675084"/>
            <a:ext cx="2035906" cy="81910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4" name="Frame 103"/>
          <p:cNvSpPr/>
          <p:nvPr/>
        </p:nvSpPr>
        <p:spPr>
          <a:xfrm>
            <a:off x="3141886" y="3010247"/>
            <a:ext cx="728727" cy="81910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5" name="Frame 104"/>
          <p:cNvSpPr/>
          <p:nvPr/>
        </p:nvSpPr>
        <p:spPr>
          <a:xfrm>
            <a:off x="5282491" y="3010246"/>
            <a:ext cx="727318" cy="819103"/>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Frame 105"/>
          <p:cNvSpPr/>
          <p:nvPr/>
        </p:nvSpPr>
        <p:spPr>
          <a:xfrm>
            <a:off x="8129416" y="3010247"/>
            <a:ext cx="748775" cy="81910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7" name="Frame 106"/>
          <p:cNvSpPr/>
          <p:nvPr/>
        </p:nvSpPr>
        <p:spPr>
          <a:xfrm>
            <a:off x="1110743" y="1886296"/>
            <a:ext cx="2035906" cy="998011"/>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 name="Frame 107"/>
          <p:cNvSpPr/>
          <p:nvPr/>
        </p:nvSpPr>
        <p:spPr>
          <a:xfrm>
            <a:off x="3848334" y="1886295"/>
            <a:ext cx="1449038" cy="998011"/>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9" name="Frame 108"/>
          <p:cNvSpPr/>
          <p:nvPr/>
        </p:nvSpPr>
        <p:spPr>
          <a:xfrm>
            <a:off x="7415213" y="1886295"/>
            <a:ext cx="742316" cy="998011"/>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Frame 78"/>
          <p:cNvSpPr/>
          <p:nvPr/>
        </p:nvSpPr>
        <p:spPr>
          <a:xfrm>
            <a:off x="4546796" y="4846764"/>
            <a:ext cx="2177854" cy="702382"/>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 name="Frame 88"/>
          <p:cNvSpPr/>
          <p:nvPr/>
        </p:nvSpPr>
        <p:spPr>
          <a:xfrm>
            <a:off x="3848334" y="3945761"/>
            <a:ext cx="734716" cy="776391"/>
          </a:xfrm>
          <a:prstGeom prst="frame">
            <a:avLst>
              <a:gd name="adj1" fmla="val 4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0" name="TextBox 99"/>
          <p:cNvSpPr txBox="1"/>
          <p:nvPr/>
        </p:nvSpPr>
        <p:spPr>
          <a:xfrm>
            <a:off x="3969523" y="272143"/>
            <a:ext cx="4886755" cy="877430"/>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GB" smtClean="0">
                <a:solidFill>
                  <a:schemeClr val="accent2"/>
                </a:solidFill>
                <a:latin typeface="Arial"/>
                <a:cs typeface="Arial"/>
              </a:rPr>
              <a:t>When at a plant clinic what are the most likely causes:</a:t>
            </a:r>
            <a:endParaRPr lang="en-GB" dirty="0" smtClean="0">
              <a:solidFill>
                <a:schemeClr val="accent2"/>
              </a:solidFill>
              <a:latin typeface="Arial"/>
              <a:cs typeface="Arial"/>
            </a:endParaRPr>
          </a:p>
        </p:txBody>
      </p:sp>
    </p:spTree>
    <p:extLst>
      <p:ext uri="{BB962C8B-B14F-4D97-AF65-F5344CB8AC3E}">
        <p14:creationId xmlns:p14="http://schemas.microsoft.com/office/powerpoint/2010/main" val="30543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500"/>
                                        <p:tgtEl>
                                          <p:spTgt spid="8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500"/>
                                        <p:tgtEl>
                                          <p:spTgt spid="10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3" grpId="0" animBg="1"/>
      <p:bldP spid="104" grpId="0" animBg="1"/>
      <p:bldP spid="105" grpId="0" animBg="1"/>
      <p:bldP spid="106" grpId="0" animBg="1"/>
      <p:bldP spid="107" grpId="0" animBg="1"/>
      <p:bldP spid="108" grpId="0" animBg="1"/>
      <p:bldP spid="109" grpId="0" animBg="1"/>
      <p:bldP spid="79" grpId="0" animBg="1"/>
      <p:bldP spid="89" grpId="0" animBg="1"/>
      <p:bldP spid="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Box 5"/>
          <p:cNvSpPr txBox="1">
            <a:spLocks/>
          </p:cNvSpPr>
          <p:nvPr/>
        </p:nvSpPr>
        <p:spPr>
          <a:xfrm>
            <a:off x="0" y="3409243"/>
            <a:ext cx="9144000" cy="3195649"/>
          </a:xfrm>
          <a:prstGeom prst="rect">
            <a:avLst/>
          </a:prstGeom>
          <a:solidFill>
            <a:schemeClr val="tx1">
              <a:alpha val="60000"/>
            </a:schemeClr>
          </a:solidFill>
        </p:spPr>
        <p:txBody>
          <a:bodyPr wrap="square" lIns="324000" tIns="180000" rIns="360000" bIns="180000" rtlCol="0" anchor="ctr" anchorCtr="0">
            <a:noAutofit/>
          </a:bodyPr>
          <a:lstStyle/>
          <a:p>
            <a:pPr marL="622300"/>
            <a:r>
              <a:rPr lang="en-US" sz="4800" b="1" dirty="0" smtClean="0">
                <a:solidFill>
                  <a:srgbClr val="FFFFFF"/>
                </a:solidFill>
                <a:latin typeface="Arial"/>
                <a:cs typeface="Arial"/>
              </a:rPr>
              <a:t>Thank you</a:t>
            </a:r>
          </a:p>
        </p:txBody>
      </p:sp>
      <p:sp>
        <p:nvSpPr>
          <p:cNvPr id="7" name="TextBox 6"/>
          <p:cNvSpPr txBox="1"/>
          <p:nvPr/>
        </p:nvSpPr>
        <p:spPr>
          <a:xfrm>
            <a:off x="-462950" y="429573"/>
            <a:ext cx="1761171"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endParaRPr lang="en-US" sz="2500"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5153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Box 5"/>
          <p:cNvSpPr txBox="1">
            <a:spLocks/>
          </p:cNvSpPr>
          <p:nvPr/>
        </p:nvSpPr>
        <p:spPr>
          <a:xfrm>
            <a:off x="0" y="3409243"/>
            <a:ext cx="9144000" cy="3195649"/>
          </a:xfrm>
          <a:prstGeom prst="rect">
            <a:avLst/>
          </a:prstGeom>
          <a:solidFill>
            <a:schemeClr val="tx1">
              <a:alpha val="60000"/>
            </a:schemeClr>
          </a:solidFill>
        </p:spPr>
        <p:txBody>
          <a:bodyPr wrap="square" lIns="324000" tIns="180000" rIns="360000" bIns="180000" rtlCol="0" anchor="ctr" anchorCtr="0">
            <a:noAutofit/>
          </a:bodyPr>
          <a:lstStyle/>
          <a:p>
            <a:pPr marL="622300" algn="just"/>
            <a:r>
              <a:rPr lang="en-GB" sz="1800" b="1" dirty="0" smtClean="0">
                <a:solidFill>
                  <a:srgbClr val="FFFFFF"/>
                </a:solidFill>
                <a:latin typeface="Arial"/>
                <a:cs typeface="Arial"/>
              </a:rPr>
              <a:t>© </a:t>
            </a:r>
            <a:r>
              <a:rPr lang="en-GB" sz="1800" b="1" dirty="0">
                <a:solidFill>
                  <a:srgbClr val="FFFFFF"/>
                </a:solidFill>
                <a:latin typeface="Arial"/>
                <a:cs typeface="Arial"/>
              </a:rPr>
              <a:t>CAB International 2012.  </a:t>
            </a:r>
            <a:r>
              <a:rPr lang="en-GB" sz="1800" dirty="0">
                <a:solidFill>
                  <a:srgbClr val="FFFFFF"/>
                </a:solidFill>
                <a:latin typeface="Arial"/>
                <a:cs typeface="Arial"/>
              </a:rPr>
              <a:t>All rights reserved.  </a:t>
            </a:r>
          </a:p>
          <a:p>
            <a:pPr marL="622300" algn="just"/>
            <a:r>
              <a:rPr lang="en-GB" sz="1800" dirty="0" smtClean="0">
                <a:solidFill>
                  <a:srgbClr val="FFFFFF"/>
                </a:solidFill>
                <a:latin typeface="Arial"/>
                <a:cs typeface="Arial"/>
              </a:rPr>
              <a:t>No </a:t>
            </a:r>
            <a:r>
              <a:rPr lang="en-GB" sz="1800" dirty="0">
                <a:solidFill>
                  <a:srgbClr val="FFFFFF"/>
                </a:solidFill>
                <a:latin typeface="Arial"/>
                <a:cs typeface="Arial"/>
              </a:rPr>
              <a:t>part of this publication may be reproduced in any form or by any means, electronically, mechanically, by photocopying, recording or otherwise, without the prior permission of the copyright owners.</a:t>
            </a:r>
            <a:endParaRPr lang="en-US" sz="1800" dirty="0" smtClean="0">
              <a:solidFill>
                <a:srgbClr val="FFFFFF"/>
              </a:solidFill>
              <a:latin typeface="Arial"/>
              <a:cs typeface="Arial"/>
            </a:endParaRPr>
          </a:p>
        </p:txBody>
      </p:sp>
      <p:sp>
        <p:nvSpPr>
          <p:cNvPr id="7" name="TextBox 6"/>
          <p:cNvSpPr txBox="1"/>
          <p:nvPr/>
        </p:nvSpPr>
        <p:spPr>
          <a:xfrm>
            <a:off x="-462950" y="429573"/>
            <a:ext cx="1761171"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endParaRPr lang="en-US" sz="2500"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81019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val="0"/>
              </a:ext>
            </a:extLst>
          </a:blip>
          <a:srcRect l="31249" t="28964" r="19850" b="15560"/>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TaylorP\Pictures\Pictures\Plant symptoms\Nutrient disorders\Calcium\Blossom end rot (1).JPG"/>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t="18241" b="1824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TaylorP\Pictures\Pictures\Plant symptoms\Physical damage\Sun Scald on Tomato (4).JPG"/>
          <p:cNvPicPr>
            <a:picLocks noGrp="1" noChangeAspect="1" noChangeArrowheads="1"/>
          </p:cNvPicPr>
          <p:nvPr>
            <p:ph type="pic" sz="quarter" idx="10"/>
          </p:nvPr>
        </p:nvPicPr>
        <p:blipFill>
          <a:blip r:embed="rId5" cstate="print">
            <a:extLst>
              <a:ext uri="{28A0092B-C50C-407E-A947-70E740481C1C}">
                <a14:useLocalDpi xmlns:a14="http://schemas.microsoft.com/office/drawing/2010/main" val="0"/>
              </a:ext>
            </a:extLst>
          </a:blip>
          <a:srcRect l="5749" r="574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aylorP\Pictures\Pictures\Plant symptoms\Physical damage\Hail damage on banana (2).JPG"/>
          <p:cNvPicPr>
            <a:picLocks noGrp="1" noChangeAspect="1" noChangeArrowheads="1"/>
          </p:cNvPicPr>
          <p:nvPr>
            <p:ph type="pic" sz="quarter" idx="16"/>
          </p:nvPr>
        </p:nvPicPr>
        <p:blipFill rotWithShape="1">
          <a:blip r:embed="rId6" cstate="print">
            <a:extLst>
              <a:ext uri="{28A0092B-C50C-407E-A947-70E740481C1C}">
                <a14:useLocalDpi xmlns:a14="http://schemas.microsoft.com/office/drawing/2010/main" val="0"/>
              </a:ext>
            </a:extLst>
          </a:blip>
          <a:srcRect l="5063" t="19673" r="1700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racked soil drought"/>
          <p:cNvPicPr>
            <a:picLocks noGrp="1" noChangeAspect="1" noChangeArrowheads="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Ariel in flooded chilli"/>
          <p:cNvPicPr>
            <a:picLocks noGrp="1" noChangeAspect="1" noChangeArrowheads="1"/>
          </p:cNvPicPr>
          <p:nvPr>
            <p:ph type="pic" sz="quarter" idx="15"/>
          </p:nvPr>
        </p:nvPicPr>
        <p:blipFill>
          <a:blip r:embed="rId8"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04496" y="429573"/>
            <a:ext cx="3349611"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ABIOTIC</a:t>
            </a:r>
            <a:endParaRPr lang="en-US" sz="2500" b="1" dirty="0">
              <a:solidFill>
                <a:schemeClr val="bg1"/>
              </a:solidFill>
              <a:latin typeface="Arial"/>
              <a:cs typeface="Arial"/>
            </a:endParaRPr>
          </a:p>
        </p:txBody>
      </p:sp>
      <p:pic>
        <p:nvPicPr>
          <p:cNvPr id="10" name="Picture 9" descr="Plantwise Logo - white.eps"/>
          <p:cNvPicPr>
            <a:picLocks noChangeAspect="1"/>
          </p:cNvPicPr>
          <p:nvPr/>
        </p:nvPicPr>
        <p:blipFill rotWithShape="1">
          <a:blip r:embed="rId9"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8" name="TextBox 17"/>
          <p:cNvSpPr txBox="1">
            <a:spLocks/>
          </p:cNvSpPr>
          <p:nvPr/>
        </p:nvSpPr>
        <p:spPr>
          <a:xfrm>
            <a:off x="473075" y="3183467"/>
            <a:ext cx="2559050" cy="540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smtClean="0">
                <a:solidFill>
                  <a:srgbClr val="FFFFFF"/>
                </a:solidFill>
                <a:latin typeface="Arial"/>
                <a:cs typeface="Arial"/>
              </a:rPr>
              <a:t>Sun Scald</a:t>
            </a:r>
            <a:endParaRPr lang="en-US" sz="1800" dirty="0" smtClean="0">
              <a:solidFill>
                <a:srgbClr val="FFFFFF"/>
              </a:solidFill>
              <a:latin typeface="Arial"/>
              <a:cs typeface="Arial"/>
            </a:endParaRPr>
          </a:p>
        </p:txBody>
      </p:sp>
      <p:sp>
        <p:nvSpPr>
          <p:cNvPr id="19" name="TextBox 18"/>
          <p:cNvSpPr txBox="1">
            <a:spLocks/>
          </p:cNvSpPr>
          <p:nvPr/>
        </p:nvSpPr>
        <p:spPr>
          <a:xfrm>
            <a:off x="3301155" y="3183467"/>
            <a:ext cx="2559050" cy="540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dirty="0" smtClean="0">
                <a:solidFill>
                  <a:srgbClr val="FFFFFF"/>
                </a:solidFill>
                <a:latin typeface="Arial"/>
                <a:cs typeface="Arial"/>
              </a:rPr>
              <a:t>Physical damage: tools, people</a:t>
            </a:r>
          </a:p>
        </p:txBody>
      </p:sp>
      <p:sp>
        <p:nvSpPr>
          <p:cNvPr id="20" name="TextBox 19"/>
          <p:cNvSpPr txBox="1">
            <a:spLocks/>
          </p:cNvSpPr>
          <p:nvPr/>
        </p:nvSpPr>
        <p:spPr>
          <a:xfrm>
            <a:off x="6121237" y="3183467"/>
            <a:ext cx="2559050" cy="540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a:solidFill>
                  <a:srgbClr val="FFFFFF"/>
                </a:solidFill>
                <a:latin typeface="Arial"/>
                <a:cs typeface="Arial"/>
              </a:rPr>
              <a:t>S</a:t>
            </a:r>
            <a:r>
              <a:rPr lang="en-US" sz="1800" smtClean="0">
                <a:solidFill>
                  <a:srgbClr val="FFFFFF"/>
                </a:solidFill>
                <a:latin typeface="Arial"/>
                <a:cs typeface="Arial"/>
              </a:rPr>
              <a:t>oil type, structure</a:t>
            </a:r>
            <a:endParaRPr lang="en-US" sz="1800" dirty="0" smtClean="0">
              <a:solidFill>
                <a:srgbClr val="FFFFFF"/>
              </a:solidFill>
              <a:latin typeface="Arial"/>
              <a:cs typeface="Arial"/>
            </a:endParaRPr>
          </a:p>
        </p:txBody>
      </p:sp>
      <p:sp>
        <p:nvSpPr>
          <p:cNvPr id="21" name="TextBox 20"/>
          <p:cNvSpPr txBox="1">
            <a:spLocks/>
          </p:cNvSpPr>
          <p:nvPr/>
        </p:nvSpPr>
        <p:spPr>
          <a:xfrm>
            <a:off x="473075" y="5712178"/>
            <a:ext cx="2559050" cy="540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smtClean="0">
                <a:solidFill>
                  <a:srgbClr val="FFFFFF"/>
                </a:solidFill>
                <a:latin typeface="Arial"/>
                <a:cs typeface="Arial"/>
              </a:rPr>
              <a:t>Soil fertility</a:t>
            </a:r>
            <a:endParaRPr lang="en-US" sz="1800" dirty="0" smtClean="0">
              <a:solidFill>
                <a:srgbClr val="FFFFFF"/>
              </a:solidFill>
              <a:latin typeface="Arial"/>
              <a:cs typeface="Arial"/>
            </a:endParaRPr>
          </a:p>
        </p:txBody>
      </p:sp>
      <p:sp>
        <p:nvSpPr>
          <p:cNvPr id="22" name="TextBox 21"/>
          <p:cNvSpPr txBox="1">
            <a:spLocks/>
          </p:cNvSpPr>
          <p:nvPr/>
        </p:nvSpPr>
        <p:spPr>
          <a:xfrm>
            <a:off x="3289866" y="5712178"/>
            <a:ext cx="2559050" cy="540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dirty="0" smtClean="0">
                <a:solidFill>
                  <a:srgbClr val="FFFFFF"/>
                </a:solidFill>
                <a:latin typeface="Arial"/>
                <a:cs typeface="Arial"/>
              </a:rPr>
              <a:t>Water</a:t>
            </a:r>
            <a:r>
              <a:rPr lang="en-US" sz="1800" dirty="0">
                <a:solidFill>
                  <a:srgbClr val="FFFFFF"/>
                </a:solidFill>
                <a:latin typeface="Arial"/>
                <a:cs typeface="Arial"/>
              </a:rPr>
              <a:t>: too </a:t>
            </a:r>
            <a:r>
              <a:rPr lang="en-US" sz="1800" dirty="0" smtClean="0">
                <a:solidFill>
                  <a:srgbClr val="FFFFFF"/>
                </a:solidFill>
                <a:latin typeface="Arial"/>
                <a:cs typeface="Arial"/>
              </a:rPr>
              <a:t>much / </a:t>
            </a:r>
            <a:r>
              <a:rPr lang="en-US" sz="1800" dirty="0">
                <a:solidFill>
                  <a:srgbClr val="FFFFFF"/>
                </a:solidFill>
                <a:latin typeface="Arial"/>
                <a:cs typeface="Arial"/>
              </a:rPr>
              <a:t/>
            </a:r>
            <a:br>
              <a:rPr lang="en-US" sz="1800" dirty="0">
                <a:solidFill>
                  <a:srgbClr val="FFFFFF"/>
                </a:solidFill>
                <a:latin typeface="Arial"/>
                <a:cs typeface="Arial"/>
              </a:rPr>
            </a:br>
            <a:r>
              <a:rPr lang="en-US" sz="1800" dirty="0">
                <a:solidFill>
                  <a:srgbClr val="FFFFFF"/>
                </a:solidFill>
                <a:latin typeface="Arial"/>
                <a:cs typeface="Arial"/>
              </a:rPr>
              <a:t>not </a:t>
            </a:r>
            <a:r>
              <a:rPr lang="en-US" sz="1800" dirty="0" smtClean="0">
                <a:solidFill>
                  <a:srgbClr val="FFFFFF"/>
                </a:solidFill>
                <a:latin typeface="Arial"/>
                <a:cs typeface="Arial"/>
              </a:rPr>
              <a:t>enough </a:t>
            </a:r>
            <a:endParaRPr lang="en-US" sz="1800" dirty="0">
              <a:solidFill>
                <a:srgbClr val="FFFFFF"/>
              </a:solidFill>
              <a:latin typeface="Arial"/>
              <a:cs typeface="Arial"/>
            </a:endParaRPr>
          </a:p>
        </p:txBody>
      </p:sp>
      <p:sp>
        <p:nvSpPr>
          <p:cNvPr id="23" name="TextBox 22"/>
          <p:cNvSpPr txBox="1">
            <a:spLocks/>
          </p:cNvSpPr>
          <p:nvPr/>
        </p:nvSpPr>
        <p:spPr>
          <a:xfrm>
            <a:off x="6121237" y="5712178"/>
            <a:ext cx="2559050" cy="540000"/>
          </a:xfrm>
          <a:prstGeom prst="rect">
            <a:avLst/>
          </a:prstGeom>
          <a:solidFill>
            <a:schemeClr val="tx1">
              <a:alpha val="45000"/>
            </a:schemeClr>
          </a:solidFill>
          <a:ln>
            <a:noFill/>
          </a:ln>
        </p:spPr>
        <p:txBody>
          <a:bodyPr wrap="square" lIns="72000" tIns="72000" rIns="72000" bIns="72000" rtlCol="0" anchor="ctr" anchorCtr="0">
            <a:noAutofit/>
          </a:bodyPr>
          <a:lstStyle/>
          <a:p>
            <a:pPr algn="ctr"/>
            <a:r>
              <a:rPr lang="en-US" sz="1800" dirty="0" smtClean="0">
                <a:solidFill>
                  <a:srgbClr val="FFFFFF"/>
                </a:solidFill>
                <a:latin typeface="Arial"/>
                <a:cs typeface="Arial"/>
              </a:rPr>
              <a:t>Climate</a:t>
            </a:r>
            <a:r>
              <a:rPr lang="en-US" sz="1800" dirty="0">
                <a:solidFill>
                  <a:srgbClr val="FFFFFF"/>
                </a:solidFill>
                <a:latin typeface="Arial"/>
                <a:cs typeface="Arial"/>
              </a:rPr>
              <a:t>: wind, temperature, storms</a:t>
            </a:r>
          </a:p>
        </p:txBody>
      </p:sp>
      <p:sp>
        <p:nvSpPr>
          <p:cNvPr id="24" name="TextBox 23"/>
          <p:cNvSpPr txBox="1"/>
          <p:nvPr/>
        </p:nvSpPr>
        <p:spPr>
          <a:xfrm>
            <a:off x="6305383" y="434957"/>
            <a:ext cx="3403763" cy="720000"/>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OTHER CAUSES</a:t>
            </a:r>
            <a:endParaRPr lang="en-US" dirty="0">
              <a:solidFill>
                <a:schemeClr val="bg1"/>
              </a:solidFill>
              <a:latin typeface="Arial"/>
              <a:cs typeface="Arial"/>
            </a:endParaRPr>
          </a:p>
        </p:txBody>
      </p:sp>
      <p:sp>
        <p:nvSpPr>
          <p:cNvPr id="32" name="TextBox 31"/>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2648891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4" name="TextBox 13"/>
          <p:cNvSpPr txBox="1"/>
          <p:nvPr/>
        </p:nvSpPr>
        <p:spPr>
          <a:xfrm>
            <a:off x="-857384" y="429573"/>
            <a:ext cx="9214264"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FIELD DIAGNOSIS: A PROCESS OF ELIMINATION</a:t>
            </a:r>
            <a:endParaRPr lang="en-US" sz="2500" b="1" dirty="0">
              <a:solidFill>
                <a:schemeClr val="bg1"/>
              </a:solidFill>
              <a:latin typeface="Arial"/>
              <a:cs typeface="Arial"/>
            </a:endParaRPr>
          </a:p>
        </p:txBody>
      </p:sp>
      <p:pic>
        <p:nvPicPr>
          <p:cNvPr id="15" name="Picture 1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980272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aylorP\Pictures\Pictures\Plant symptoms\Rusts +Smuts\Leek rust\P1100504.JPG"/>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2943" b="2294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0" y="5626100"/>
            <a:ext cx="9144000" cy="979618"/>
          </a:xfrm>
          <a:prstGeom prst="rect">
            <a:avLst/>
          </a:prstGeom>
          <a:solidFill>
            <a:schemeClr val="tx1">
              <a:alpha val="60000"/>
            </a:schemeClr>
          </a:solidFill>
        </p:spPr>
        <p:txBody>
          <a:bodyPr wrap="square" lIns="360000" tIns="180000" rIns="360000" bIns="180000" rtlCol="0" anchor="ctr" anchorCtr="0">
            <a:noAutofit/>
          </a:bodyPr>
          <a:lstStyle/>
          <a:p>
            <a:pPr algn="ctr"/>
            <a:r>
              <a:rPr lang="en-GB" b="1" smtClean="0">
                <a:solidFill>
                  <a:srgbClr val="FFFFFF"/>
                </a:solidFill>
                <a:latin typeface="Arial"/>
                <a:cs typeface="Arial"/>
              </a:rPr>
              <a:t>Leek </a:t>
            </a:r>
          </a:p>
          <a:p>
            <a:pPr algn="ctr"/>
            <a:r>
              <a:rPr lang="en-GB" b="1" smtClean="0">
                <a:solidFill>
                  <a:srgbClr val="FFFFFF"/>
                </a:solidFill>
                <a:latin typeface="Arial"/>
                <a:cs typeface="Arial"/>
              </a:rPr>
              <a:t>UK</a:t>
            </a:r>
            <a:endParaRPr lang="en-GB" b="1" dirty="0">
              <a:solidFill>
                <a:srgbClr val="FFFFFF"/>
              </a:solidFill>
              <a:latin typeface="Arial"/>
              <a:cs typeface="Arial"/>
            </a:endParaRP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0" name="TextBox 9"/>
          <p:cNvSpPr txBox="1"/>
          <p:nvPr/>
        </p:nvSpPr>
        <p:spPr>
          <a:xfrm>
            <a:off x="4956407" y="429573"/>
            <a:ext cx="4502617" cy="645541"/>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571501" y="429573"/>
            <a:ext cx="39325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1</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5" name="TextBox 14"/>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Tree>
    <p:extLst>
      <p:ext uri="{BB962C8B-B14F-4D97-AF65-F5344CB8AC3E}">
        <p14:creationId xmlns:p14="http://schemas.microsoft.com/office/powerpoint/2010/main" val="12095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P1050797"/>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59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p:cNvSpPr>
          <p:nvPr/>
        </p:nvSpPr>
        <p:spPr>
          <a:xfrm>
            <a:off x="0" y="5625440"/>
            <a:ext cx="9144000" cy="972000"/>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smtClean="0">
                <a:solidFill>
                  <a:srgbClr val="FFFFFF"/>
                </a:solidFill>
                <a:latin typeface="Arial"/>
                <a:cs typeface="Arial"/>
              </a:rPr>
              <a:t>Chinaberry, Persian lilac</a:t>
            </a:r>
            <a:endParaRPr lang="en-US" b="1" dirty="0">
              <a:solidFill>
                <a:srgbClr val="FFFFFF"/>
              </a:solidFill>
              <a:latin typeface="Arial"/>
              <a:cs typeface="Arial"/>
            </a:endParaRPr>
          </a:p>
          <a:p>
            <a:pPr algn="ctr"/>
            <a:r>
              <a:rPr lang="en-US" dirty="0">
                <a:solidFill>
                  <a:srgbClr val="FFFFFF"/>
                </a:solidFill>
                <a:latin typeface="Arial"/>
                <a:cs typeface="Arial"/>
              </a:rPr>
              <a:t>Nepal</a:t>
            </a: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0" name="TextBox 9"/>
          <p:cNvSpPr txBox="1"/>
          <p:nvPr/>
        </p:nvSpPr>
        <p:spPr>
          <a:xfrm>
            <a:off x="4956408" y="422259"/>
            <a:ext cx="4502617" cy="652855"/>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596901" y="429573"/>
            <a:ext cx="39579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ELIMINATION 2</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8" name="Freeform 17"/>
          <p:cNvSpPr/>
          <p:nvPr/>
        </p:nvSpPr>
        <p:spPr>
          <a:xfrm>
            <a:off x="1777999" y="1149573"/>
            <a:ext cx="1744133" cy="2022475"/>
          </a:xfrm>
          <a:custGeom>
            <a:avLst/>
            <a:gdLst>
              <a:gd name="connsiteX0" fmla="*/ 812800 w 1452880"/>
              <a:gd name="connsiteY0" fmla="*/ 0 h 2021840"/>
              <a:gd name="connsiteX1" fmla="*/ 680720 w 1452880"/>
              <a:gd name="connsiteY1" fmla="*/ 264160 h 2021840"/>
              <a:gd name="connsiteX2" fmla="*/ 406400 w 1452880"/>
              <a:gd name="connsiteY2" fmla="*/ 416560 h 2021840"/>
              <a:gd name="connsiteX3" fmla="*/ 406400 w 1452880"/>
              <a:gd name="connsiteY3" fmla="*/ 690880 h 2021840"/>
              <a:gd name="connsiteX4" fmla="*/ 426720 w 1452880"/>
              <a:gd name="connsiteY4" fmla="*/ 965200 h 2021840"/>
              <a:gd name="connsiteX5" fmla="*/ 40640 w 1452880"/>
              <a:gd name="connsiteY5" fmla="*/ 812800 h 2021840"/>
              <a:gd name="connsiteX6" fmla="*/ 0 w 1452880"/>
              <a:gd name="connsiteY6" fmla="*/ 1137920 h 2021840"/>
              <a:gd name="connsiteX7" fmla="*/ 91440 w 1452880"/>
              <a:gd name="connsiteY7" fmla="*/ 1452880 h 2021840"/>
              <a:gd name="connsiteX8" fmla="*/ 81280 w 1452880"/>
              <a:gd name="connsiteY8" fmla="*/ 1747520 h 2021840"/>
              <a:gd name="connsiteX9" fmla="*/ 203200 w 1452880"/>
              <a:gd name="connsiteY9" fmla="*/ 2021840 h 2021840"/>
              <a:gd name="connsiteX10" fmla="*/ 589280 w 1452880"/>
              <a:gd name="connsiteY10" fmla="*/ 1879600 h 2021840"/>
              <a:gd name="connsiteX11" fmla="*/ 1056640 w 1452880"/>
              <a:gd name="connsiteY11" fmla="*/ 1991360 h 2021840"/>
              <a:gd name="connsiteX12" fmla="*/ 1168400 w 1452880"/>
              <a:gd name="connsiteY12" fmla="*/ 1534160 h 2021840"/>
              <a:gd name="connsiteX13" fmla="*/ 1452880 w 1452880"/>
              <a:gd name="connsiteY13" fmla="*/ 1168400 h 2021840"/>
              <a:gd name="connsiteX14" fmla="*/ 1432560 w 1452880"/>
              <a:gd name="connsiteY14" fmla="*/ 660400 h 2021840"/>
              <a:gd name="connsiteX15" fmla="*/ 1188720 w 1452880"/>
              <a:gd name="connsiteY15" fmla="*/ 396240 h 2021840"/>
              <a:gd name="connsiteX16" fmla="*/ 1107440 w 1452880"/>
              <a:gd name="connsiteY16" fmla="*/ 81280 h 2021840"/>
              <a:gd name="connsiteX17" fmla="*/ 812800 w 1452880"/>
              <a:gd name="connsiteY17" fmla="*/ 0 h 20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880" h="2021840">
                <a:moveTo>
                  <a:pt x="812800" y="0"/>
                </a:moveTo>
                <a:lnTo>
                  <a:pt x="680720" y="264160"/>
                </a:lnTo>
                <a:lnTo>
                  <a:pt x="406400" y="416560"/>
                </a:lnTo>
                <a:lnTo>
                  <a:pt x="406400" y="690880"/>
                </a:lnTo>
                <a:lnTo>
                  <a:pt x="426720" y="965200"/>
                </a:lnTo>
                <a:lnTo>
                  <a:pt x="40640" y="812800"/>
                </a:lnTo>
                <a:lnTo>
                  <a:pt x="0" y="1137920"/>
                </a:lnTo>
                <a:lnTo>
                  <a:pt x="91440" y="1452880"/>
                </a:lnTo>
                <a:lnTo>
                  <a:pt x="81280" y="1747520"/>
                </a:lnTo>
                <a:lnTo>
                  <a:pt x="203200" y="2021840"/>
                </a:lnTo>
                <a:lnTo>
                  <a:pt x="589280" y="1879600"/>
                </a:lnTo>
                <a:lnTo>
                  <a:pt x="1056640" y="1991360"/>
                </a:lnTo>
                <a:lnTo>
                  <a:pt x="1168400" y="1534160"/>
                </a:lnTo>
                <a:lnTo>
                  <a:pt x="1452880" y="1168400"/>
                </a:lnTo>
                <a:lnTo>
                  <a:pt x="1432560" y="660400"/>
                </a:lnTo>
                <a:lnTo>
                  <a:pt x="1188720" y="396240"/>
                </a:lnTo>
                <a:lnTo>
                  <a:pt x="1107440" y="81280"/>
                </a:lnTo>
                <a:lnTo>
                  <a:pt x="812800" y="0"/>
                </a:lnTo>
                <a:close/>
              </a:path>
            </a:pathLst>
          </a:custGeom>
          <a:noFill/>
          <a:ln w="25400" cap="flat" cmpd="sng" algn="ctr">
            <a:solidFill>
              <a:srgbClr val="FFFFFF"/>
            </a:solidFill>
            <a:prstDash val="sysDot"/>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14" name="TextBox 13"/>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0" name="Freeform 19"/>
          <p:cNvSpPr/>
          <p:nvPr/>
        </p:nvSpPr>
        <p:spPr>
          <a:xfrm>
            <a:off x="426128" y="1402672"/>
            <a:ext cx="1837678" cy="2192784"/>
          </a:xfrm>
          <a:custGeom>
            <a:avLst/>
            <a:gdLst>
              <a:gd name="connsiteX0" fmla="*/ 1837678 w 1837678"/>
              <a:gd name="connsiteY0" fmla="*/ 665825 h 2192784"/>
              <a:gd name="connsiteX1" fmla="*/ 1828800 w 1837678"/>
              <a:gd name="connsiteY1" fmla="*/ 488272 h 2192784"/>
              <a:gd name="connsiteX2" fmla="*/ 1811045 w 1837678"/>
              <a:gd name="connsiteY2" fmla="*/ 435006 h 2192784"/>
              <a:gd name="connsiteX3" fmla="*/ 1686757 w 1837678"/>
              <a:gd name="connsiteY3" fmla="*/ 408373 h 2192784"/>
              <a:gd name="connsiteX4" fmla="*/ 1695635 w 1837678"/>
              <a:gd name="connsiteY4" fmla="*/ 363984 h 2192784"/>
              <a:gd name="connsiteX5" fmla="*/ 1748901 w 1837678"/>
              <a:gd name="connsiteY5" fmla="*/ 337351 h 2192784"/>
              <a:gd name="connsiteX6" fmla="*/ 1740023 w 1837678"/>
              <a:gd name="connsiteY6" fmla="*/ 115410 h 2192784"/>
              <a:gd name="connsiteX7" fmla="*/ 1713390 w 1837678"/>
              <a:gd name="connsiteY7" fmla="*/ 106532 h 2192784"/>
              <a:gd name="connsiteX8" fmla="*/ 1535837 w 1837678"/>
              <a:gd name="connsiteY8" fmla="*/ 53266 h 2192784"/>
              <a:gd name="connsiteX9" fmla="*/ 1509204 w 1837678"/>
              <a:gd name="connsiteY9" fmla="*/ 44388 h 2192784"/>
              <a:gd name="connsiteX10" fmla="*/ 1491449 w 1837678"/>
              <a:gd name="connsiteY10" fmla="*/ 17755 h 2192784"/>
              <a:gd name="connsiteX11" fmla="*/ 1438183 w 1837678"/>
              <a:gd name="connsiteY11" fmla="*/ 0 h 2192784"/>
              <a:gd name="connsiteX12" fmla="*/ 1278385 w 1837678"/>
              <a:gd name="connsiteY12" fmla="*/ 8878 h 2192784"/>
              <a:gd name="connsiteX13" fmla="*/ 1260629 w 1837678"/>
              <a:gd name="connsiteY13" fmla="*/ 26633 h 2192784"/>
              <a:gd name="connsiteX14" fmla="*/ 1225119 w 1837678"/>
              <a:gd name="connsiteY14" fmla="*/ 79899 h 2192784"/>
              <a:gd name="connsiteX15" fmla="*/ 1207363 w 1837678"/>
              <a:gd name="connsiteY15" fmla="*/ 106532 h 2192784"/>
              <a:gd name="connsiteX16" fmla="*/ 1198486 w 1837678"/>
              <a:gd name="connsiteY16" fmla="*/ 221942 h 2192784"/>
              <a:gd name="connsiteX17" fmla="*/ 1171853 w 1837678"/>
              <a:gd name="connsiteY17" fmla="*/ 230819 h 2192784"/>
              <a:gd name="connsiteX18" fmla="*/ 1091954 w 1837678"/>
              <a:gd name="connsiteY18" fmla="*/ 221942 h 2192784"/>
              <a:gd name="connsiteX19" fmla="*/ 1083076 w 1837678"/>
              <a:gd name="connsiteY19" fmla="*/ 195309 h 2192784"/>
              <a:gd name="connsiteX20" fmla="*/ 1003177 w 1837678"/>
              <a:gd name="connsiteY20" fmla="*/ 150920 h 2192784"/>
              <a:gd name="connsiteX21" fmla="*/ 878889 w 1837678"/>
              <a:gd name="connsiteY21" fmla="*/ 159798 h 2192784"/>
              <a:gd name="connsiteX22" fmla="*/ 870012 w 1837678"/>
              <a:gd name="connsiteY22" fmla="*/ 248575 h 2192784"/>
              <a:gd name="connsiteX23" fmla="*/ 852256 w 1837678"/>
              <a:gd name="connsiteY23" fmla="*/ 301841 h 2192784"/>
              <a:gd name="connsiteX24" fmla="*/ 834501 w 1837678"/>
              <a:gd name="connsiteY24" fmla="*/ 363984 h 2192784"/>
              <a:gd name="connsiteX25" fmla="*/ 825623 w 1837678"/>
              <a:gd name="connsiteY25" fmla="*/ 390617 h 2192784"/>
              <a:gd name="connsiteX26" fmla="*/ 781235 w 1837678"/>
              <a:gd name="connsiteY26" fmla="*/ 417250 h 2192784"/>
              <a:gd name="connsiteX27" fmla="*/ 612559 w 1837678"/>
              <a:gd name="connsiteY27" fmla="*/ 390617 h 2192784"/>
              <a:gd name="connsiteX28" fmla="*/ 559293 w 1837678"/>
              <a:gd name="connsiteY28" fmla="*/ 372862 h 2192784"/>
              <a:gd name="connsiteX29" fmla="*/ 532660 w 1837678"/>
              <a:gd name="connsiteY29" fmla="*/ 363984 h 2192784"/>
              <a:gd name="connsiteX30" fmla="*/ 221942 w 1837678"/>
              <a:gd name="connsiteY30" fmla="*/ 372862 h 2192784"/>
              <a:gd name="connsiteX31" fmla="*/ 195309 w 1837678"/>
              <a:gd name="connsiteY31" fmla="*/ 381740 h 2192784"/>
              <a:gd name="connsiteX32" fmla="*/ 168676 w 1837678"/>
              <a:gd name="connsiteY32" fmla="*/ 399495 h 2192784"/>
              <a:gd name="connsiteX33" fmla="*/ 150921 w 1837678"/>
              <a:gd name="connsiteY33" fmla="*/ 426128 h 2192784"/>
              <a:gd name="connsiteX34" fmla="*/ 133165 w 1837678"/>
              <a:gd name="connsiteY34" fmla="*/ 443883 h 2192784"/>
              <a:gd name="connsiteX35" fmla="*/ 124288 w 1837678"/>
              <a:gd name="connsiteY35" fmla="*/ 470516 h 2192784"/>
              <a:gd name="connsiteX36" fmla="*/ 106532 w 1837678"/>
              <a:gd name="connsiteY36" fmla="*/ 550415 h 2192784"/>
              <a:gd name="connsiteX37" fmla="*/ 115410 w 1837678"/>
              <a:gd name="connsiteY37" fmla="*/ 790112 h 2192784"/>
              <a:gd name="connsiteX38" fmla="*/ 150921 w 1837678"/>
              <a:gd name="connsiteY38" fmla="*/ 825623 h 2192784"/>
              <a:gd name="connsiteX39" fmla="*/ 177554 w 1837678"/>
              <a:gd name="connsiteY39" fmla="*/ 834501 h 2192784"/>
              <a:gd name="connsiteX40" fmla="*/ 186431 w 1837678"/>
              <a:gd name="connsiteY40" fmla="*/ 861134 h 2192784"/>
              <a:gd name="connsiteX41" fmla="*/ 35511 w 1837678"/>
              <a:gd name="connsiteY41" fmla="*/ 923278 h 2192784"/>
              <a:gd name="connsiteX42" fmla="*/ 8878 w 1837678"/>
              <a:gd name="connsiteY42" fmla="*/ 932155 h 2192784"/>
              <a:gd name="connsiteX43" fmla="*/ 0 w 1837678"/>
              <a:gd name="connsiteY43" fmla="*/ 958788 h 2192784"/>
              <a:gd name="connsiteX44" fmla="*/ 8878 w 1837678"/>
              <a:gd name="connsiteY44" fmla="*/ 1083076 h 2192784"/>
              <a:gd name="connsiteX45" fmla="*/ 26633 w 1837678"/>
              <a:gd name="connsiteY45" fmla="*/ 1136342 h 2192784"/>
              <a:gd name="connsiteX46" fmla="*/ 35511 w 1837678"/>
              <a:gd name="connsiteY46" fmla="*/ 1464815 h 2192784"/>
              <a:gd name="connsiteX47" fmla="*/ 44389 w 1837678"/>
              <a:gd name="connsiteY47" fmla="*/ 1491448 h 2192784"/>
              <a:gd name="connsiteX48" fmla="*/ 115410 w 1837678"/>
              <a:gd name="connsiteY48" fmla="*/ 1553592 h 2192784"/>
              <a:gd name="connsiteX49" fmla="*/ 124288 w 1837678"/>
              <a:gd name="connsiteY49" fmla="*/ 1580225 h 2192784"/>
              <a:gd name="connsiteX50" fmla="*/ 150921 w 1837678"/>
              <a:gd name="connsiteY50" fmla="*/ 1589103 h 2192784"/>
              <a:gd name="connsiteX51" fmla="*/ 204187 w 1837678"/>
              <a:gd name="connsiteY51" fmla="*/ 1615736 h 2192784"/>
              <a:gd name="connsiteX52" fmla="*/ 221942 w 1837678"/>
              <a:gd name="connsiteY52" fmla="*/ 1642369 h 2192784"/>
              <a:gd name="connsiteX53" fmla="*/ 248575 w 1837678"/>
              <a:gd name="connsiteY53" fmla="*/ 1651246 h 2192784"/>
              <a:gd name="connsiteX54" fmla="*/ 257453 w 1837678"/>
              <a:gd name="connsiteY54" fmla="*/ 1677879 h 2192784"/>
              <a:gd name="connsiteX55" fmla="*/ 275208 w 1837678"/>
              <a:gd name="connsiteY55" fmla="*/ 1695635 h 2192784"/>
              <a:gd name="connsiteX56" fmla="*/ 284086 w 1837678"/>
              <a:gd name="connsiteY56" fmla="*/ 1722268 h 2192784"/>
              <a:gd name="connsiteX57" fmla="*/ 301841 w 1837678"/>
              <a:gd name="connsiteY57" fmla="*/ 1748901 h 2192784"/>
              <a:gd name="connsiteX58" fmla="*/ 346229 w 1837678"/>
              <a:gd name="connsiteY58" fmla="*/ 1811045 h 2192784"/>
              <a:gd name="connsiteX59" fmla="*/ 390618 w 1837678"/>
              <a:gd name="connsiteY59" fmla="*/ 1837678 h 2192784"/>
              <a:gd name="connsiteX60" fmla="*/ 417251 w 1837678"/>
              <a:gd name="connsiteY60" fmla="*/ 1855433 h 2192784"/>
              <a:gd name="connsiteX61" fmla="*/ 443884 w 1837678"/>
              <a:gd name="connsiteY61" fmla="*/ 1864311 h 2192784"/>
              <a:gd name="connsiteX62" fmla="*/ 497150 w 1837678"/>
              <a:gd name="connsiteY62" fmla="*/ 1899821 h 2192784"/>
              <a:gd name="connsiteX63" fmla="*/ 523783 w 1837678"/>
              <a:gd name="connsiteY63" fmla="*/ 1917577 h 2192784"/>
              <a:gd name="connsiteX64" fmla="*/ 568171 w 1837678"/>
              <a:gd name="connsiteY64" fmla="*/ 1926454 h 2192784"/>
              <a:gd name="connsiteX65" fmla="*/ 701336 w 1837678"/>
              <a:gd name="connsiteY65" fmla="*/ 1935332 h 2192784"/>
              <a:gd name="connsiteX66" fmla="*/ 736847 w 1837678"/>
              <a:gd name="connsiteY66" fmla="*/ 1944210 h 2192784"/>
              <a:gd name="connsiteX67" fmla="*/ 790113 w 1837678"/>
              <a:gd name="connsiteY67" fmla="*/ 1961965 h 2192784"/>
              <a:gd name="connsiteX68" fmla="*/ 843379 w 1837678"/>
              <a:gd name="connsiteY68" fmla="*/ 1979720 h 2192784"/>
              <a:gd name="connsiteX69" fmla="*/ 896645 w 1837678"/>
              <a:gd name="connsiteY69" fmla="*/ 1997476 h 2192784"/>
              <a:gd name="connsiteX70" fmla="*/ 923278 w 1837678"/>
              <a:gd name="connsiteY70" fmla="*/ 2006353 h 2192784"/>
              <a:gd name="connsiteX71" fmla="*/ 976544 w 1837678"/>
              <a:gd name="connsiteY71" fmla="*/ 2041864 h 2192784"/>
              <a:gd name="connsiteX72" fmla="*/ 1003177 w 1837678"/>
              <a:gd name="connsiteY72" fmla="*/ 2059619 h 2192784"/>
              <a:gd name="connsiteX73" fmla="*/ 1056443 w 1837678"/>
              <a:gd name="connsiteY73" fmla="*/ 2077375 h 2192784"/>
              <a:gd name="connsiteX74" fmla="*/ 1083076 w 1837678"/>
              <a:gd name="connsiteY74" fmla="*/ 2095130 h 2192784"/>
              <a:gd name="connsiteX75" fmla="*/ 1109709 w 1837678"/>
              <a:gd name="connsiteY75" fmla="*/ 2104008 h 2192784"/>
              <a:gd name="connsiteX76" fmla="*/ 1162975 w 1837678"/>
              <a:gd name="connsiteY76" fmla="*/ 2139518 h 2192784"/>
              <a:gd name="connsiteX77" fmla="*/ 1180730 w 1837678"/>
              <a:gd name="connsiteY77" fmla="*/ 2157274 h 2192784"/>
              <a:gd name="connsiteX78" fmla="*/ 1207363 w 1837678"/>
              <a:gd name="connsiteY78" fmla="*/ 2166151 h 2192784"/>
              <a:gd name="connsiteX79" fmla="*/ 1225119 w 1837678"/>
              <a:gd name="connsiteY79" fmla="*/ 2183907 h 2192784"/>
              <a:gd name="connsiteX80" fmla="*/ 1251752 w 1837678"/>
              <a:gd name="connsiteY80" fmla="*/ 2192784 h 2192784"/>
              <a:gd name="connsiteX81" fmla="*/ 1553592 w 1837678"/>
              <a:gd name="connsiteY81" fmla="*/ 2183907 h 2192784"/>
              <a:gd name="connsiteX82" fmla="*/ 1580225 w 1837678"/>
              <a:gd name="connsiteY82" fmla="*/ 2175029 h 2192784"/>
              <a:gd name="connsiteX83" fmla="*/ 1597981 w 1837678"/>
              <a:gd name="connsiteY83" fmla="*/ 2157274 h 2192784"/>
              <a:gd name="connsiteX84" fmla="*/ 1651247 w 1837678"/>
              <a:gd name="connsiteY84" fmla="*/ 2139518 h 2192784"/>
              <a:gd name="connsiteX85" fmla="*/ 1677880 w 1837678"/>
              <a:gd name="connsiteY85" fmla="*/ 2130641 h 2192784"/>
              <a:gd name="connsiteX86" fmla="*/ 1686757 w 1837678"/>
              <a:gd name="connsiteY86" fmla="*/ 2104008 h 2192784"/>
              <a:gd name="connsiteX87" fmla="*/ 1704513 w 1837678"/>
              <a:gd name="connsiteY87" fmla="*/ 2086252 h 2192784"/>
              <a:gd name="connsiteX88" fmla="*/ 1722268 w 1837678"/>
              <a:gd name="connsiteY88" fmla="*/ 2032986 h 2192784"/>
              <a:gd name="connsiteX89" fmla="*/ 1713390 w 1837678"/>
              <a:gd name="connsiteY89" fmla="*/ 1988598 h 2192784"/>
              <a:gd name="connsiteX90" fmla="*/ 1669002 w 1837678"/>
              <a:gd name="connsiteY90" fmla="*/ 1944210 h 2192784"/>
              <a:gd name="connsiteX91" fmla="*/ 1606858 w 1837678"/>
              <a:gd name="connsiteY91" fmla="*/ 1899821 h 2192784"/>
              <a:gd name="connsiteX92" fmla="*/ 1580225 w 1837678"/>
              <a:gd name="connsiteY92" fmla="*/ 1882066 h 2192784"/>
              <a:gd name="connsiteX93" fmla="*/ 1455938 w 1837678"/>
              <a:gd name="connsiteY93" fmla="*/ 1873188 h 2192784"/>
              <a:gd name="connsiteX94" fmla="*/ 1429305 w 1837678"/>
              <a:gd name="connsiteY94" fmla="*/ 1864311 h 2192784"/>
              <a:gd name="connsiteX95" fmla="*/ 1402672 w 1837678"/>
              <a:gd name="connsiteY95" fmla="*/ 1740023 h 2192784"/>
              <a:gd name="connsiteX96" fmla="*/ 1393794 w 1837678"/>
              <a:gd name="connsiteY96" fmla="*/ 1145219 h 2192784"/>
              <a:gd name="connsiteX97" fmla="*/ 1376039 w 1837678"/>
              <a:gd name="connsiteY97" fmla="*/ 1091953 h 2192784"/>
              <a:gd name="connsiteX98" fmla="*/ 1358284 w 1837678"/>
              <a:gd name="connsiteY98" fmla="*/ 1065320 h 2192784"/>
              <a:gd name="connsiteX99" fmla="*/ 1331651 w 1837678"/>
              <a:gd name="connsiteY99" fmla="*/ 949911 h 2192784"/>
              <a:gd name="connsiteX100" fmla="*/ 1313895 w 1837678"/>
              <a:gd name="connsiteY100" fmla="*/ 896645 h 2192784"/>
              <a:gd name="connsiteX101" fmla="*/ 1313895 w 1837678"/>
              <a:gd name="connsiteY101" fmla="*/ 568171 h 2192784"/>
              <a:gd name="connsiteX102" fmla="*/ 1367161 w 1837678"/>
              <a:gd name="connsiteY102" fmla="*/ 550415 h 2192784"/>
              <a:gd name="connsiteX103" fmla="*/ 1393794 w 1837678"/>
              <a:gd name="connsiteY103" fmla="*/ 541538 h 2192784"/>
              <a:gd name="connsiteX104" fmla="*/ 1553592 w 1837678"/>
              <a:gd name="connsiteY104" fmla="*/ 550415 h 2192784"/>
              <a:gd name="connsiteX105" fmla="*/ 1589103 w 1837678"/>
              <a:gd name="connsiteY105" fmla="*/ 594804 h 2192784"/>
              <a:gd name="connsiteX106" fmla="*/ 1615736 w 1837678"/>
              <a:gd name="connsiteY106" fmla="*/ 603681 h 2192784"/>
              <a:gd name="connsiteX107" fmla="*/ 1704513 w 1837678"/>
              <a:gd name="connsiteY107" fmla="*/ 612559 h 2192784"/>
              <a:gd name="connsiteX108" fmla="*/ 1731146 w 1837678"/>
              <a:gd name="connsiteY108" fmla="*/ 621437 h 2192784"/>
              <a:gd name="connsiteX109" fmla="*/ 1757779 w 1837678"/>
              <a:gd name="connsiteY109" fmla="*/ 639192 h 2192784"/>
              <a:gd name="connsiteX110" fmla="*/ 1811045 w 1837678"/>
              <a:gd name="connsiteY110" fmla="*/ 656947 h 2192784"/>
              <a:gd name="connsiteX111" fmla="*/ 1837678 w 1837678"/>
              <a:gd name="connsiteY111" fmla="*/ 665825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37678" h="2192784">
                <a:moveTo>
                  <a:pt x="1837678" y="665825"/>
                </a:moveTo>
                <a:cubicBezTo>
                  <a:pt x="1834719" y="606641"/>
                  <a:pt x="1835592" y="547140"/>
                  <a:pt x="1828800" y="488272"/>
                </a:cubicBezTo>
                <a:cubicBezTo>
                  <a:pt x="1826655" y="469680"/>
                  <a:pt x="1828800" y="440925"/>
                  <a:pt x="1811045" y="435006"/>
                </a:cubicBezTo>
                <a:cubicBezTo>
                  <a:pt x="1735145" y="409705"/>
                  <a:pt x="1776350" y="419571"/>
                  <a:pt x="1686757" y="408373"/>
                </a:cubicBezTo>
                <a:cubicBezTo>
                  <a:pt x="1689716" y="393577"/>
                  <a:pt x="1688149" y="377085"/>
                  <a:pt x="1695635" y="363984"/>
                </a:cubicBezTo>
                <a:cubicBezTo>
                  <a:pt x="1703733" y="349812"/>
                  <a:pt x="1735231" y="341908"/>
                  <a:pt x="1748901" y="337351"/>
                </a:cubicBezTo>
                <a:cubicBezTo>
                  <a:pt x="1745942" y="263371"/>
                  <a:pt x="1751281" y="188589"/>
                  <a:pt x="1740023" y="115410"/>
                </a:cubicBezTo>
                <a:cubicBezTo>
                  <a:pt x="1738600" y="106161"/>
                  <a:pt x="1721570" y="111077"/>
                  <a:pt x="1713390" y="106532"/>
                </a:cubicBezTo>
                <a:cubicBezTo>
                  <a:pt x="1601588" y="44419"/>
                  <a:pt x="1727757" y="80683"/>
                  <a:pt x="1535837" y="53266"/>
                </a:cubicBezTo>
                <a:cubicBezTo>
                  <a:pt x="1526959" y="50307"/>
                  <a:pt x="1516511" y="50234"/>
                  <a:pt x="1509204" y="44388"/>
                </a:cubicBezTo>
                <a:cubicBezTo>
                  <a:pt x="1500873" y="37723"/>
                  <a:pt x="1500497" y="23410"/>
                  <a:pt x="1491449" y="17755"/>
                </a:cubicBezTo>
                <a:cubicBezTo>
                  <a:pt x="1475578" y="7836"/>
                  <a:pt x="1438183" y="0"/>
                  <a:pt x="1438183" y="0"/>
                </a:cubicBezTo>
                <a:cubicBezTo>
                  <a:pt x="1384917" y="2959"/>
                  <a:pt x="1331143" y="964"/>
                  <a:pt x="1278385" y="8878"/>
                </a:cubicBezTo>
                <a:cubicBezTo>
                  <a:pt x="1270108" y="10120"/>
                  <a:pt x="1265651" y="19937"/>
                  <a:pt x="1260629" y="26633"/>
                </a:cubicBezTo>
                <a:cubicBezTo>
                  <a:pt x="1247825" y="43704"/>
                  <a:pt x="1236956" y="62144"/>
                  <a:pt x="1225119" y="79899"/>
                </a:cubicBezTo>
                <a:lnTo>
                  <a:pt x="1207363" y="106532"/>
                </a:lnTo>
                <a:cubicBezTo>
                  <a:pt x="1204404" y="145002"/>
                  <a:pt x="1209086" y="184843"/>
                  <a:pt x="1198486" y="221942"/>
                </a:cubicBezTo>
                <a:cubicBezTo>
                  <a:pt x="1195915" y="230940"/>
                  <a:pt x="1181211" y="230819"/>
                  <a:pt x="1171853" y="230819"/>
                </a:cubicBezTo>
                <a:cubicBezTo>
                  <a:pt x="1145056" y="230819"/>
                  <a:pt x="1118587" y="224901"/>
                  <a:pt x="1091954" y="221942"/>
                </a:cubicBezTo>
                <a:cubicBezTo>
                  <a:pt x="1088995" y="213064"/>
                  <a:pt x="1089693" y="201926"/>
                  <a:pt x="1083076" y="195309"/>
                </a:cubicBezTo>
                <a:cubicBezTo>
                  <a:pt x="1052550" y="164783"/>
                  <a:pt x="1036668" y="162084"/>
                  <a:pt x="1003177" y="150920"/>
                </a:cubicBezTo>
                <a:cubicBezTo>
                  <a:pt x="961748" y="153879"/>
                  <a:pt x="912383" y="135236"/>
                  <a:pt x="878889" y="159798"/>
                </a:cubicBezTo>
                <a:cubicBezTo>
                  <a:pt x="854907" y="177385"/>
                  <a:pt x="875493" y="219344"/>
                  <a:pt x="870012" y="248575"/>
                </a:cubicBezTo>
                <a:cubicBezTo>
                  <a:pt x="866563" y="266970"/>
                  <a:pt x="858174" y="284086"/>
                  <a:pt x="852256" y="301841"/>
                </a:cubicBezTo>
                <a:cubicBezTo>
                  <a:pt x="830975" y="365685"/>
                  <a:pt x="856791" y="285971"/>
                  <a:pt x="834501" y="363984"/>
                </a:cubicBezTo>
                <a:cubicBezTo>
                  <a:pt x="831930" y="372982"/>
                  <a:pt x="830438" y="382593"/>
                  <a:pt x="825623" y="390617"/>
                </a:cubicBezTo>
                <a:cubicBezTo>
                  <a:pt x="813436" y="410929"/>
                  <a:pt x="802186" y="410267"/>
                  <a:pt x="781235" y="417250"/>
                </a:cubicBezTo>
                <a:cubicBezTo>
                  <a:pt x="647155" y="406937"/>
                  <a:pt x="702433" y="420575"/>
                  <a:pt x="612559" y="390617"/>
                </a:cubicBezTo>
                <a:lnTo>
                  <a:pt x="559293" y="372862"/>
                </a:lnTo>
                <a:lnTo>
                  <a:pt x="532660" y="363984"/>
                </a:lnTo>
                <a:cubicBezTo>
                  <a:pt x="429087" y="366943"/>
                  <a:pt x="325414" y="367416"/>
                  <a:pt x="221942" y="372862"/>
                </a:cubicBezTo>
                <a:cubicBezTo>
                  <a:pt x="212597" y="373354"/>
                  <a:pt x="203679" y="377555"/>
                  <a:pt x="195309" y="381740"/>
                </a:cubicBezTo>
                <a:cubicBezTo>
                  <a:pt x="185766" y="386512"/>
                  <a:pt x="177554" y="393577"/>
                  <a:pt x="168676" y="399495"/>
                </a:cubicBezTo>
                <a:cubicBezTo>
                  <a:pt x="162758" y="408373"/>
                  <a:pt x="157586" y="417797"/>
                  <a:pt x="150921" y="426128"/>
                </a:cubicBezTo>
                <a:cubicBezTo>
                  <a:pt x="145692" y="432664"/>
                  <a:pt x="137471" y="436706"/>
                  <a:pt x="133165" y="443883"/>
                </a:cubicBezTo>
                <a:cubicBezTo>
                  <a:pt x="128350" y="451907"/>
                  <a:pt x="126859" y="461518"/>
                  <a:pt x="124288" y="470516"/>
                </a:cubicBezTo>
                <a:cubicBezTo>
                  <a:pt x="115929" y="499774"/>
                  <a:pt x="112636" y="519898"/>
                  <a:pt x="106532" y="550415"/>
                </a:cubicBezTo>
                <a:cubicBezTo>
                  <a:pt x="109491" y="630314"/>
                  <a:pt x="102679" y="711178"/>
                  <a:pt x="115410" y="790112"/>
                </a:cubicBezTo>
                <a:cubicBezTo>
                  <a:pt x="118076" y="806638"/>
                  <a:pt x="135040" y="820329"/>
                  <a:pt x="150921" y="825623"/>
                </a:cubicBezTo>
                <a:lnTo>
                  <a:pt x="177554" y="834501"/>
                </a:lnTo>
                <a:cubicBezTo>
                  <a:pt x="180513" y="843379"/>
                  <a:pt x="187464" y="851833"/>
                  <a:pt x="186431" y="861134"/>
                </a:cubicBezTo>
                <a:cubicBezTo>
                  <a:pt x="175981" y="955179"/>
                  <a:pt x="136547" y="916542"/>
                  <a:pt x="35511" y="923278"/>
                </a:cubicBezTo>
                <a:cubicBezTo>
                  <a:pt x="26633" y="926237"/>
                  <a:pt x="15495" y="925538"/>
                  <a:pt x="8878" y="932155"/>
                </a:cubicBezTo>
                <a:cubicBezTo>
                  <a:pt x="2261" y="938772"/>
                  <a:pt x="0" y="949430"/>
                  <a:pt x="0" y="958788"/>
                </a:cubicBezTo>
                <a:cubicBezTo>
                  <a:pt x="0" y="1000323"/>
                  <a:pt x="2717" y="1042001"/>
                  <a:pt x="8878" y="1083076"/>
                </a:cubicBezTo>
                <a:cubicBezTo>
                  <a:pt x="11654" y="1101585"/>
                  <a:pt x="26633" y="1136342"/>
                  <a:pt x="26633" y="1136342"/>
                </a:cubicBezTo>
                <a:cubicBezTo>
                  <a:pt x="29592" y="1245833"/>
                  <a:pt x="30041" y="1355421"/>
                  <a:pt x="35511" y="1464815"/>
                </a:cubicBezTo>
                <a:cubicBezTo>
                  <a:pt x="35978" y="1474161"/>
                  <a:pt x="38774" y="1483962"/>
                  <a:pt x="44389" y="1491448"/>
                </a:cubicBezTo>
                <a:cubicBezTo>
                  <a:pt x="70357" y="1526072"/>
                  <a:pt x="84606" y="1533056"/>
                  <a:pt x="115410" y="1553592"/>
                </a:cubicBezTo>
                <a:cubicBezTo>
                  <a:pt x="118369" y="1562470"/>
                  <a:pt x="117671" y="1573608"/>
                  <a:pt x="124288" y="1580225"/>
                </a:cubicBezTo>
                <a:cubicBezTo>
                  <a:pt x="130905" y="1586842"/>
                  <a:pt x="142551" y="1584918"/>
                  <a:pt x="150921" y="1589103"/>
                </a:cubicBezTo>
                <a:cubicBezTo>
                  <a:pt x="219760" y="1623522"/>
                  <a:pt x="137244" y="1593421"/>
                  <a:pt x="204187" y="1615736"/>
                </a:cubicBezTo>
                <a:cubicBezTo>
                  <a:pt x="210105" y="1624614"/>
                  <a:pt x="213610" y="1635704"/>
                  <a:pt x="221942" y="1642369"/>
                </a:cubicBezTo>
                <a:cubicBezTo>
                  <a:pt x="229249" y="1648215"/>
                  <a:pt x="241958" y="1644629"/>
                  <a:pt x="248575" y="1651246"/>
                </a:cubicBezTo>
                <a:cubicBezTo>
                  <a:pt x="255192" y="1657863"/>
                  <a:pt x="252638" y="1669855"/>
                  <a:pt x="257453" y="1677879"/>
                </a:cubicBezTo>
                <a:cubicBezTo>
                  <a:pt x="261759" y="1685056"/>
                  <a:pt x="269290" y="1689716"/>
                  <a:pt x="275208" y="1695635"/>
                </a:cubicBezTo>
                <a:cubicBezTo>
                  <a:pt x="278167" y="1704513"/>
                  <a:pt x="279901" y="1713898"/>
                  <a:pt x="284086" y="1722268"/>
                </a:cubicBezTo>
                <a:cubicBezTo>
                  <a:pt x="288858" y="1731811"/>
                  <a:pt x="297508" y="1739151"/>
                  <a:pt x="301841" y="1748901"/>
                </a:cubicBezTo>
                <a:cubicBezTo>
                  <a:pt x="330661" y="1813747"/>
                  <a:pt x="297788" y="1794897"/>
                  <a:pt x="346229" y="1811045"/>
                </a:cubicBezTo>
                <a:cubicBezTo>
                  <a:pt x="380910" y="1845725"/>
                  <a:pt x="344520" y="1814629"/>
                  <a:pt x="390618" y="1837678"/>
                </a:cubicBezTo>
                <a:cubicBezTo>
                  <a:pt x="400161" y="1842450"/>
                  <a:pt x="407708" y="1850661"/>
                  <a:pt x="417251" y="1855433"/>
                </a:cubicBezTo>
                <a:cubicBezTo>
                  <a:pt x="425621" y="1859618"/>
                  <a:pt x="435704" y="1859766"/>
                  <a:pt x="443884" y="1864311"/>
                </a:cubicBezTo>
                <a:cubicBezTo>
                  <a:pt x="462538" y="1874674"/>
                  <a:pt x="479395" y="1887984"/>
                  <a:pt x="497150" y="1899821"/>
                </a:cubicBezTo>
                <a:cubicBezTo>
                  <a:pt x="506028" y="1905740"/>
                  <a:pt x="513320" y="1915485"/>
                  <a:pt x="523783" y="1917577"/>
                </a:cubicBezTo>
                <a:cubicBezTo>
                  <a:pt x="538579" y="1920536"/>
                  <a:pt x="553157" y="1924953"/>
                  <a:pt x="568171" y="1926454"/>
                </a:cubicBezTo>
                <a:cubicBezTo>
                  <a:pt x="612437" y="1930881"/>
                  <a:pt x="656948" y="1932373"/>
                  <a:pt x="701336" y="1935332"/>
                </a:cubicBezTo>
                <a:cubicBezTo>
                  <a:pt x="713173" y="1938291"/>
                  <a:pt x="725160" y="1940704"/>
                  <a:pt x="736847" y="1944210"/>
                </a:cubicBezTo>
                <a:cubicBezTo>
                  <a:pt x="754773" y="1949588"/>
                  <a:pt x="772358" y="1956047"/>
                  <a:pt x="790113" y="1961965"/>
                </a:cubicBezTo>
                <a:lnTo>
                  <a:pt x="843379" y="1979720"/>
                </a:lnTo>
                <a:lnTo>
                  <a:pt x="896645" y="1997476"/>
                </a:lnTo>
                <a:lnTo>
                  <a:pt x="923278" y="2006353"/>
                </a:lnTo>
                <a:lnTo>
                  <a:pt x="976544" y="2041864"/>
                </a:lnTo>
                <a:cubicBezTo>
                  <a:pt x="985422" y="2047782"/>
                  <a:pt x="993055" y="2056245"/>
                  <a:pt x="1003177" y="2059619"/>
                </a:cubicBezTo>
                <a:cubicBezTo>
                  <a:pt x="1020932" y="2065538"/>
                  <a:pt x="1040870" y="2066993"/>
                  <a:pt x="1056443" y="2077375"/>
                </a:cubicBezTo>
                <a:cubicBezTo>
                  <a:pt x="1065321" y="2083293"/>
                  <a:pt x="1073533" y="2090358"/>
                  <a:pt x="1083076" y="2095130"/>
                </a:cubicBezTo>
                <a:cubicBezTo>
                  <a:pt x="1091446" y="2099315"/>
                  <a:pt x="1101529" y="2099463"/>
                  <a:pt x="1109709" y="2104008"/>
                </a:cubicBezTo>
                <a:cubicBezTo>
                  <a:pt x="1128363" y="2114371"/>
                  <a:pt x="1147886" y="2124429"/>
                  <a:pt x="1162975" y="2139518"/>
                </a:cubicBezTo>
                <a:cubicBezTo>
                  <a:pt x="1168893" y="2145437"/>
                  <a:pt x="1173553" y="2152968"/>
                  <a:pt x="1180730" y="2157274"/>
                </a:cubicBezTo>
                <a:cubicBezTo>
                  <a:pt x="1188754" y="2162089"/>
                  <a:pt x="1198485" y="2163192"/>
                  <a:pt x="1207363" y="2166151"/>
                </a:cubicBezTo>
                <a:cubicBezTo>
                  <a:pt x="1213282" y="2172070"/>
                  <a:pt x="1217942" y="2179601"/>
                  <a:pt x="1225119" y="2183907"/>
                </a:cubicBezTo>
                <a:cubicBezTo>
                  <a:pt x="1233143" y="2188722"/>
                  <a:pt x="1242394" y="2192784"/>
                  <a:pt x="1251752" y="2192784"/>
                </a:cubicBezTo>
                <a:cubicBezTo>
                  <a:pt x="1352409" y="2192784"/>
                  <a:pt x="1452979" y="2186866"/>
                  <a:pt x="1553592" y="2183907"/>
                </a:cubicBezTo>
                <a:cubicBezTo>
                  <a:pt x="1562470" y="2180948"/>
                  <a:pt x="1572201" y="2179844"/>
                  <a:pt x="1580225" y="2175029"/>
                </a:cubicBezTo>
                <a:cubicBezTo>
                  <a:pt x="1587402" y="2170723"/>
                  <a:pt x="1590495" y="2161017"/>
                  <a:pt x="1597981" y="2157274"/>
                </a:cubicBezTo>
                <a:cubicBezTo>
                  <a:pt x="1614721" y="2148904"/>
                  <a:pt x="1633492" y="2145436"/>
                  <a:pt x="1651247" y="2139518"/>
                </a:cubicBezTo>
                <a:lnTo>
                  <a:pt x="1677880" y="2130641"/>
                </a:lnTo>
                <a:cubicBezTo>
                  <a:pt x="1680839" y="2121763"/>
                  <a:pt x="1681942" y="2112032"/>
                  <a:pt x="1686757" y="2104008"/>
                </a:cubicBezTo>
                <a:cubicBezTo>
                  <a:pt x="1691063" y="2096831"/>
                  <a:pt x="1700770" y="2093739"/>
                  <a:pt x="1704513" y="2086252"/>
                </a:cubicBezTo>
                <a:cubicBezTo>
                  <a:pt x="1712883" y="2069512"/>
                  <a:pt x="1722268" y="2032986"/>
                  <a:pt x="1722268" y="2032986"/>
                </a:cubicBezTo>
                <a:cubicBezTo>
                  <a:pt x="1719309" y="2018190"/>
                  <a:pt x="1718688" y="2002726"/>
                  <a:pt x="1713390" y="1988598"/>
                </a:cubicBezTo>
                <a:cubicBezTo>
                  <a:pt x="1701241" y="1956201"/>
                  <a:pt x="1692988" y="1964769"/>
                  <a:pt x="1669002" y="1944210"/>
                </a:cubicBezTo>
                <a:cubicBezTo>
                  <a:pt x="1574533" y="1863237"/>
                  <a:pt x="1678631" y="1935708"/>
                  <a:pt x="1606858" y="1899821"/>
                </a:cubicBezTo>
                <a:cubicBezTo>
                  <a:pt x="1597315" y="1895049"/>
                  <a:pt x="1590732" y="1883920"/>
                  <a:pt x="1580225" y="1882066"/>
                </a:cubicBezTo>
                <a:cubicBezTo>
                  <a:pt x="1539322" y="1874848"/>
                  <a:pt x="1497367" y="1876147"/>
                  <a:pt x="1455938" y="1873188"/>
                </a:cubicBezTo>
                <a:cubicBezTo>
                  <a:pt x="1447060" y="1870229"/>
                  <a:pt x="1437329" y="1869126"/>
                  <a:pt x="1429305" y="1864311"/>
                </a:cubicBezTo>
                <a:cubicBezTo>
                  <a:pt x="1387861" y="1839445"/>
                  <a:pt x="1405828" y="1777894"/>
                  <a:pt x="1402672" y="1740023"/>
                </a:cubicBezTo>
                <a:cubicBezTo>
                  <a:pt x="1399713" y="1541755"/>
                  <a:pt x="1401936" y="1343342"/>
                  <a:pt x="1393794" y="1145219"/>
                </a:cubicBezTo>
                <a:cubicBezTo>
                  <a:pt x="1393026" y="1126519"/>
                  <a:pt x="1386420" y="1107526"/>
                  <a:pt x="1376039" y="1091953"/>
                </a:cubicBezTo>
                <a:lnTo>
                  <a:pt x="1358284" y="1065320"/>
                </a:lnTo>
                <a:cubicBezTo>
                  <a:pt x="1351242" y="1030114"/>
                  <a:pt x="1342356" y="982024"/>
                  <a:pt x="1331651" y="949911"/>
                </a:cubicBezTo>
                <a:lnTo>
                  <a:pt x="1313895" y="896645"/>
                </a:lnTo>
                <a:cubicBezTo>
                  <a:pt x="1297414" y="781265"/>
                  <a:pt x="1283281" y="708123"/>
                  <a:pt x="1313895" y="568171"/>
                </a:cubicBezTo>
                <a:cubicBezTo>
                  <a:pt x="1317894" y="549887"/>
                  <a:pt x="1349406" y="556333"/>
                  <a:pt x="1367161" y="550415"/>
                </a:cubicBezTo>
                <a:lnTo>
                  <a:pt x="1393794" y="541538"/>
                </a:lnTo>
                <a:cubicBezTo>
                  <a:pt x="1447060" y="544497"/>
                  <a:pt x="1500834" y="542501"/>
                  <a:pt x="1553592" y="550415"/>
                </a:cubicBezTo>
                <a:cubicBezTo>
                  <a:pt x="1564731" y="552086"/>
                  <a:pt x="1584757" y="591327"/>
                  <a:pt x="1589103" y="594804"/>
                </a:cubicBezTo>
                <a:cubicBezTo>
                  <a:pt x="1596410" y="600650"/>
                  <a:pt x="1606487" y="602258"/>
                  <a:pt x="1615736" y="603681"/>
                </a:cubicBezTo>
                <a:cubicBezTo>
                  <a:pt x="1645130" y="608203"/>
                  <a:pt x="1674921" y="609600"/>
                  <a:pt x="1704513" y="612559"/>
                </a:cubicBezTo>
                <a:cubicBezTo>
                  <a:pt x="1713391" y="615518"/>
                  <a:pt x="1722776" y="617252"/>
                  <a:pt x="1731146" y="621437"/>
                </a:cubicBezTo>
                <a:cubicBezTo>
                  <a:pt x="1740689" y="626209"/>
                  <a:pt x="1748029" y="634859"/>
                  <a:pt x="1757779" y="639192"/>
                </a:cubicBezTo>
                <a:cubicBezTo>
                  <a:pt x="1774882" y="646793"/>
                  <a:pt x="1794305" y="648577"/>
                  <a:pt x="1811045" y="656947"/>
                </a:cubicBezTo>
                <a:lnTo>
                  <a:pt x="1837678" y="665825"/>
                </a:ln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onut 1"/>
          <p:cNvSpPr/>
          <p:nvPr/>
        </p:nvSpPr>
        <p:spPr>
          <a:xfrm>
            <a:off x="2362200" y="4876800"/>
            <a:ext cx="1390650" cy="1352550"/>
          </a:xfrm>
          <a:prstGeom prst="donut">
            <a:avLst>
              <a:gd name="adj" fmla="val 4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4644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 1.11111E-6 L 0 0.10648 " pathEditMode="relative" rAng="0" ptsTypes="AA">
                                      <p:cBhvr>
                                        <p:cTn id="16" dur="2000" fill="hold"/>
                                        <p:tgtEl>
                                          <p:spTgt spid="7"/>
                                        </p:tgtEl>
                                        <p:attrNameLst>
                                          <p:attrName>ppt_x</p:attrName>
                                          <p:attrName>ppt_y</p:attrName>
                                        </p:attrNameLst>
                                      </p:cBhvr>
                                      <p:rCtr x="0" y="5324"/>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0"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C:\Users\TaylorP\Pictures\SDF pictures\P1000584.JPG"/>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a:spLocks/>
          </p:cNvSpPr>
          <p:nvPr/>
        </p:nvSpPr>
        <p:spPr>
          <a:xfrm>
            <a:off x="0" y="5724525"/>
            <a:ext cx="9144000" cy="872164"/>
          </a:xfrm>
          <a:prstGeom prst="rect">
            <a:avLst/>
          </a:prstGeom>
          <a:solidFill>
            <a:schemeClr val="tx1">
              <a:alpha val="60000"/>
            </a:schemeClr>
          </a:solidFill>
        </p:spPr>
        <p:txBody>
          <a:bodyPr wrap="square" lIns="360000" tIns="180000" rIns="360000" bIns="180000" rtlCol="0" anchor="ctr" anchorCtr="0">
            <a:noAutofit/>
          </a:bodyPr>
          <a:lstStyle/>
          <a:p>
            <a:pPr algn="ctr"/>
            <a:r>
              <a:rPr lang="en-US" b="1" dirty="0">
                <a:solidFill>
                  <a:srgbClr val="FFFFFF"/>
                </a:solidFill>
                <a:latin typeface="Arial"/>
                <a:cs typeface="Arial"/>
              </a:rPr>
              <a:t>Winter Wheat</a:t>
            </a:r>
          </a:p>
          <a:p>
            <a:pPr algn="ctr"/>
            <a:r>
              <a:rPr lang="en-US" dirty="0">
                <a:solidFill>
                  <a:srgbClr val="FFFFFF"/>
                </a:solidFill>
                <a:latin typeface="Arial"/>
                <a:cs typeface="Arial"/>
              </a:rPr>
              <a:t>UK </a:t>
            </a:r>
          </a:p>
        </p:txBody>
      </p:sp>
      <p:sp>
        <p:nvSpPr>
          <p:cNvPr id="9" name="TextBox 8"/>
          <p:cNvSpPr txBox="1"/>
          <p:nvPr/>
        </p:nvSpPr>
        <p:spPr>
          <a:xfrm>
            <a:off x="6065052" y="514800"/>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439770" y="429573"/>
            <a:ext cx="3799657"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3</a:t>
            </a:r>
            <a:endParaRPr lang="en-US" sz="2800" b="1" dirty="0">
              <a:solidFill>
                <a:schemeClr val="bg1"/>
              </a:solidFill>
              <a:latin typeface="Arial"/>
              <a:cs typeface="Arial"/>
            </a:endParaRPr>
          </a:p>
        </p:txBody>
      </p:sp>
      <p:sp>
        <p:nvSpPr>
          <p:cNvPr id="15" name="TextBox 14"/>
          <p:cNvSpPr txBox="1"/>
          <p:nvPr/>
        </p:nvSpPr>
        <p:spPr>
          <a:xfrm>
            <a:off x="6005785" y="1272713"/>
            <a:ext cx="3509734"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5072169" y="1272713"/>
            <a:ext cx="4502617" cy="640347"/>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16" name="TextBox 15"/>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11" name="Freeform 10"/>
          <p:cNvSpPr/>
          <p:nvPr/>
        </p:nvSpPr>
        <p:spPr>
          <a:xfrm>
            <a:off x="1774823" y="3258105"/>
            <a:ext cx="5602521" cy="1535837"/>
          </a:xfrm>
          <a:custGeom>
            <a:avLst/>
            <a:gdLst>
              <a:gd name="connsiteX0" fmla="*/ 3676066 w 5602521"/>
              <a:gd name="connsiteY0" fmla="*/ 17755 h 1535837"/>
              <a:gd name="connsiteX1" fmla="*/ 3329837 w 5602521"/>
              <a:gd name="connsiteY1" fmla="*/ 8878 h 1535837"/>
              <a:gd name="connsiteX2" fmla="*/ 3125651 w 5602521"/>
              <a:gd name="connsiteY2" fmla="*/ 0 h 1535837"/>
              <a:gd name="connsiteX3" fmla="*/ 2592991 w 5602521"/>
              <a:gd name="connsiteY3" fmla="*/ 8878 h 1535837"/>
              <a:gd name="connsiteX4" fmla="*/ 2477581 w 5602521"/>
              <a:gd name="connsiteY4" fmla="*/ 35511 h 1535837"/>
              <a:gd name="connsiteX5" fmla="*/ 1944921 w 5602521"/>
              <a:gd name="connsiteY5" fmla="*/ 62144 h 1535837"/>
              <a:gd name="connsiteX6" fmla="*/ 1865022 w 5602521"/>
              <a:gd name="connsiteY6" fmla="*/ 71021 h 1535837"/>
              <a:gd name="connsiteX7" fmla="*/ 1820633 w 5602521"/>
              <a:gd name="connsiteY7" fmla="*/ 79899 h 1535837"/>
              <a:gd name="connsiteX8" fmla="*/ 1660835 w 5602521"/>
              <a:gd name="connsiteY8" fmla="*/ 88777 h 1535837"/>
              <a:gd name="connsiteX9" fmla="*/ 1483282 w 5602521"/>
              <a:gd name="connsiteY9" fmla="*/ 106532 h 1535837"/>
              <a:gd name="connsiteX10" fmla="*/ 1385627 w 5602521"/>
              <a:gd name="connsiteY10" fmla="*/ 124287 h 1535837"/>
              <a:gd name="connsiteX11" fmla="*/ 1341239 w 5602521"/>
              <a:gd name="connsiteY11" fmla="*/ 150920 h 1535837"/>
              <a:gd name="connsiteX12" fmla="*/ 1314606 w 5602521"/>
              <a:gd name="connsiteY12" fmla="*/ 168676 h 1535837"/>
              <a:gd name="connsiteX13" fmla="*/ 1208074 w 5602521"/>
              <a:gd name="connsiteY13" fmla="*/ 195309 h 1535837"/>
              <a:gd name="connsiteX14" fmla="*/ 1181441 w 5602521"/>
              <a:gd name="connsiteY14" fmla="*/ 204186 h 1535837"/>
              <a:gd name="connsiteX15" fmla="*/ 1128175 w 5602521"/>
              <a:gd name="connsiteY15" fmla="*/ 213064 h 1535837"/>
              <a:gd name="connsiteX16" fmla="*/ 1066031 w 5602521"/>
              <a:gd name="connsiteY16" fmla="*/ 230819 h 1535837"/>
              <a:gd name="connsiteX17" fmla="*/ 986132 w 5602521"/>
              <a:gd name="connsiteY17" fmla="*/ 248575 h 1535837"/>
              <a:gd name="connsiteX18" fmla="*/ 932866 w 5602521"/>
              <a:gd name="connsiteY18" fmla="*/ 266330 h 1535837"/>
              <a:gd name="connsiteX19" fmla="*/ 852967 w 5602521"/>
              <a:gd name="connsiteY19" fmla="*/ 284085 h 1535837"/>
              <a:gd name="connsiteX20" fmla="*/ 790824 w 5602521"/>
              <a:gd name="connsiteY20" fmla="*/ 310718 h 1535837"/>
              <a:gd name="connsiteX21" fmla="*/ 737558 w 5602521"/>
              <a:gd name="connsiteY21" fmla="*/ 328474 h 1535837"/>
              <a:gd name="connsiteX22" fmla="*/ 710925 w 5602521"/>
              <a:gd name="connsiteY22" fmla="*/ 337351 h 1535837"/>
              <a:gd name="connsiteX23" fmla="*/ 622148 w 5602521"/>
              <a:gd name="connsiteY23" fmla="*/ 363984 h 1535837"/>
              <a:gd name="connsiteX24" fmla="*/ 568882 w 5602521"/>
              <a:gd name="connsiteY24" fmla="*/ 381740 h 1535837"/>
              <a:gd name="connsiteX25" fmla="*/ 542249 w 5602521"/>
              <a:gd name="connsiteY25" fmla="*/ 390617 h 1535837"/>
              <a:gd name="connsiteX26" fmla="*/ 551127 w 5602521"/>
              <a:gd name="connsiteY26" fmla="*/ 417250 h 1535837"/>
              <a:gd name="connsiteX27" fmla="*/ 515616 w 5602521"/>
              <a:gd name="connsiteY27" fmla="*/ 426128 h 1535837"/>
              <a:gd name="connsiteX28" fmla="*/ 426839 w 5602521"/>
              <a:gd name="connsiteY28" fmla="*/ 435006 h 1535837"/>
              <a:gd name="connsiteX29" fmla="*/ 400206 w 5602521"/>
              <a:gd name="connsiteY29" fmla="*/ 470516 h 1535837"/>
              <a:gd name="connsiteX30" fmla="*/ 373573 w 5602521"/>
              <a:gd name="connsiteY30" fmla="*/ 497149 h 1535837"/>
              <a:gd name="connsiteX31" fmla="*/ 391328 w 5602521"/>
              <a:gd name="connsiteY31" fmla="*/ 514905 h 1535837"/>
              <a:gd name="connsiteX32" fmla="*/ 426839 w 5602521"/>
              <a:gd name="connsiteY32" fmla="*/ 506027 h 1535837"/>
              <a:gd name="connsiteX33" fmla="*/ 391328 w 5602521"/>
              <a:gd name="connsiteY33" fmla="*/ 497149 h 1535837"/>
              <a:gd name="connsiteX34" fmla="*/ 338062 w 5602521"/>
              <a:gd name="connsiteY34" fmla="*/ 514905 h 1535837"/>
              <a:gd name="connsiteX35" fmla="*/ 284796 w 5602521"/>
              <a:gd name="connsiteY35" fmla="*/ 550415 h 1535837"/>
              <a:gd name="connsiteX36" fmla="*/ 275919 w 5602521"/>
              <a:gd name="connsiteY36" fmla="*/ 577048 h 1535837"/>
              <a:gd name="connsiteX37" fmla="*/ 267041 w 5602521"/>
              <a:gd name="connsiteY37" fmla="*/ 621437 h 1535837"/>
              <a:gd name="connsiteX38" fmla="*/ 240408 w 5602521"/>
              <a:gd name="connsiteY38" fmla="*/ 674703 h 1535837"/>
              <a:gd name="connsiteX39" fmla="*/ 213775 w 5602521"/>
              <a:gd name="connsiteY39" fmla="*/ 692458 h 1535837"/>
              <a:gd name="connsiteX40" fmla="*/ 160509 w 5602521"/>
              <a:gd name="connsiteY40" fmla="*/ 754602 h 1535837"/>
              <a:gd name="connsiteX41" fmla="*/ 89488 w 5602521"/>
              <a:gd name="connsiteY41" fmla="*/ 807868 h 1535837"/>
              <a:gd name="connsiteX42" fmla="*/ 71732 w 5602521"/>
              <a:gd name="connsiteY42" fmla="*/ 861134 h 1535837"/>
              <a:gd name="connsiteX43" fmla="*/ 36222 w 5602521"/>
              <a:gd name="connsiteY43" fmla="*/ 914400 h 1535837"/>
              <a:gd name="connsiteX44" fmla="*/ 18466 w 5602521"/>
              <a:gd name="connsiteY44" fmla="*/ 967666 h 1535837"/>
              <a:gd name="connsiteX45" fmla="*/ 18466 w 5602521"/>
              <a:gd name="connsiteY45" fmla="*/ 1233996 h 1535837"/>
              <a:gd name="connsiteX46" fmla="*/ 36222 w 5602521"/>
              <a:gd name="connsiteY46" fmla="*/ 1251751 h 1535837"/>
              <a:gd name="connsiteX47" fmla="*/ 89488 w 5602521"/>
              <a:gd name="connsiteY47" fmla="*/ 1269507 h 1535837"/>
              <a:gd name="connsiteX48" fmla="*/ 151631 w 5602521"/>
              <a:gd name="connsiteY48" fmla="*/ 1296140 h 1535837"/>
              <a:gd name="connsiteX49" fmla="*/ 1039398 w 5602521"/>
              <a:gd name="connsiteY49" fmla="*/ 1305017 h 1535837"/>
              <a:gd name="connsiteX50" fmla="*/ 1163686 w 5602521"/>
              <a:gd name="connsiteY50" fmla="*/ 1313895 h 1535837"/>
              <a:gd name="connsiteX51" fmla="*/ 1199196 w 5602521"/>
              <a:gd name="connsiteY51" fmla="*/ 1322773 h 1535837"/>
              <a:gd name="connsiteX52" fmla="*/ 1350117 w 5602521"/>
              <a:gd name="connsiteY52" fmla="*/ 1340528 h 1535837"/>
              <a:gd name="connsiteX53" fmla="*/ 1412260 w 5602521"/>
              <a:gd name="connsiteY53" fmla="*/ 1349406 h 1535837"/>
              <a:gd name="connsiteX54" fmla="*/ 1483282 w 5602521"/>
              <a:gd name="connsiteY54" fmla="*/ 1358283 h 1535837"/>
              <a:gd name="connsiteX55" fmla="*/ 1518793 w 5602521"/>
              <a:gd name="connsiteY55" fmla="*/ 1367161 h 1535837"/>
              <a:gd name="connsiteX56" fmla="*/ 1589814 w 5602521"/>
              <a:gd name="connsiteY56" fmla="*/ 1376039 h 1535837"/>
              <a:gd name="connsiteX57" fmla="*/ 1651958 w 5602521"/>
              <a:gd name="connsiteY57" fmla="*/ 1384916 h 1535837"/>
              <a:gd name="connsiteX58" fmla="*/ 1696346 w 5602521"/>
              <a:gd name="connsiteY58" fmla="*/ 1393794 h 1535837"/>
              <a:gd name="connsiteX59" fmla="*/ 1722979 w 5602521"/>
              <a:gd name="connsiteY59" fmla="*/ 1402672 h 1535837"/>
              <a:gd name="connsiteX60" fmla="*/ 1802878 w 5602521"/>
              <a:gd name="connsiteY60" fmla="*/ 1420427 h 1535837"/>
              <a:gd name="connsiteX61" fmla="*/ 1891655 w 5602521"/>
              <a:gd name="connsiteY61" fmla="*/ 1429305 h 1535837"/>
              <a:gd name="connsiteX62" fmla="*/ 1971554 w 5602521"/>
              <a:gd name="connsiteY62" fmla="*/ 1438182 h 1535837"/>
              <a:gd name="connsiteX63" fmla="*/ 1998187 w 5602521"/>
              <a:gd name="connsiteY63" fmla="*/ 1447060 h 1535837"/>
              <a:gd name="connsiteX64" fmla="*/ 2211251 w 5602521"/>
              <a:gd name="connsiteY64" fmla="*/ 1473693 h 1535837"/>
              <a:gd name="connsiteX65" fmla="*/ 2459826 w 5602521"/>
              <a:gd name="connsiteY65" fmla="*/ 1491448 h 1535837"/>
              <a:gd name="connsiteX66" fmla="*/ 2672890 w 5602521"/>
              <a:gd name="connsiteY66" fmla="*/ 1526959 h 1535837"/>
              <a:gd name="connsiteX67" fmla="*/ 2699523 w 5602521"/>
              <a:gd name="connsiteY67" fmla="*/ 1535837 h 1535837"/>
              <a:gd name="connsiteX68" fmla="*/ 3303204 w 5602521"/>
              <a:gd name="connsiteY68" fmla="*/ 1518081 h 1535837"/>
              <a:gd name="connsiteX69" fmla="*/ 3427492 w 5602521"/>
              <a:gd name="connsiteY69" fmla="*/ 1500326 h 1535837"/>
              <a:gd name="connsiteX70" fmla="*/ 3516268 w 5602521"/>
              <a:gd name="connsiteY70" fmla="*/ 1491448 h 1535837"/>
              <a:gd name="connsiteX71" fmla="*/ 3605045 w 5602521"/>
              <a:gd name="connsiteY71" fmla="*/ 1473693 h 1535837"/>
              <a:gd name="connsiteX72" fmla="*/ 3667189 w 5602521"/>
              <a:gd name="connsiteY72" fmla="*/ 1455938 h 1535837"/>
              <a:gd name="connsiteX73" fmla="*/ 3880253 w 5602521"/>
              <a:gd name="connsiteY73" fmla="*/ 1438182 h 1535837"/>
              <a:gd name="connsiteX74" fmla="*/ 3977907 w 5602521"/>
              <a:gd name="connsiteY74" fmla="*/ 1420427 h 1535837"/>
              <a:gd name="connsiteX75" fmla="*/ 4066684 w 5602521"/>
              <a:gd name="connsiteY75" fmla="*/ 1393794 h 1535837"/>
              <a:gd name="connsiteX76" fmla="*/ 4173216 w 5602521"/>
              <a:gd name="connsiteY76" fmla="*/ 1376039 h 1535837"/>
              <a:gd name="connsiteX77" fmla="*/ 4226482 w 5602521"/>
              <a:gd name="connsiteY77" fmla="*/ 1367161 h 1535837"/>
              <a:gd name="connsiteX78" fmla="*/ 4333014 w 5602521"/>
              <a:gd name="connsiteY78" fmla="*/ 1349406 h 1535837"/>
              <a:gd name="connsiteX79" fmla="*/ 4386280 w 5602521"/>
              <a:gd name="connsiteY79" fmla="*/ 1331650 h 1535837"/>
              <a:gd name="connsiteX80" fmla="*/ 4412913 w 5602521"/>
              <a:gd name="connsiteY80" fmla="*/ 1322773 h 1535837"/>
              <a:gd name="connsiteX81" fmla="*/ 4439546 w 5602521"/>
              <a:gd name="connsiteY81" fmla="*/ 1305017 h 1535837"/>
              <a:gd name="connsiteX82" fmla="*/ 4475057 w 5602521"/>
              <a:gd name="connsiteY82" fmla="*/ 1296140 h 1535837"/>
              <a:gd name="connsiteX83" fmla="*/ 4563833 w 5602521"/>
              <a:gd name="connsiteY83" fmla="*/ 1278384 h 1535837"/>
              <a:gd name="connsiteX84" fmla="*/ 4617099 w 5602521"/>
              <a:gd name="connsiteY84" fmla="*/ 1260629 h 1535837"/>
              <a:gd name="connsiteX85" fmla="*/ 4643732 w 5602521"/>
              <a:gd name="connsiteY85" fmla="*/ 1251751 h 1535837"/>
              <a:gd name="connsiteX86" fmla="*/ 4696998 w 5602521"/>
              <a:gd name="connsiteY86" fmla="*/ 1225118 h 1535837"/>
              <a:gd name="connsiteX87" fmla="*/ 4785775 w 5602521"/>
              <a:gd name="connsiteY87" fmla="*/ 1189608 h 1535837"/>
              <a:gd name="connsiteX88" fmla="*/ 4874552 w 5602521"/>
              <a:gd name="connsiteY88" fmla="*/ 1171852 h 1535837"/>
              <a:gd name="connsiteX89" fmla="*/ 4954451 w 5602521"/>
              <a:gd name="connsiteY89" fmla="*/ 1154097 h 1535837"/>
              <a:gd name="connsiteX90" fmla="*/ 5034350 w 5602521"/>
              <a:gd name="connsiteY90" fmla="*/ 1145219 h 1535837"/>
              <a:gd name="connsiteX91" fmla="*/ 5060983 w 5602521"/>
              <a:gd name="connsiteY91" fmla="*/ 1136342 h 1535837"/>
              <a:gd name="connsiteX92" fmla="*/ 5105371 w 5602521"/>
              <a:gd name="connsiteY92" fmla="*/ 1127464 h 1535837"/>
              <a:gd name="connsiteX93" fmla="*/ 5140882 w 5602521"/>
              <a:gd name="connsiteY93" fmla="*/ 1118586 h 1535837"/>
              <a:gd name="connsiteX94" fmla="*/ 5167515 w 5602521"/>
              <a:gd name="connsiteY94" fmla="*/ 1100831 h 1535837"/>
              <a:gd name="connsiteX95" fmla="*/ 5291802 w 5602521"/>
              <a:gd name="connsiteY95" fmla="*/ 1065320 h 1535837"/>
              <a:gd name="connsiteX96" fmla="*/ 5345068 w 5602521"/>
              <a:gd name="connsiteY96" fmla="*/ 1038687 h 1535837"/>
              <a:gd name="connsiteX97" fmla="*/ 5389457 w 5602521"/>
              <a:gd name="connsiteY97" fmla="*/ 1003177 h 1535837"/>
              <a:gd name="connsiteX98" fmla="*/ 5407212 w 5602521"/>
              <a:gd name="connsiteY98" fmla="*/ 985421 h 1535837"/>
              <a:gd name="connsiteX99" fmla="*/ 5433845 w 5602521"/>
              <a:gd name="connsiteY99" fmla="*/ 967666 h 1535837"/>
              <a:gd name="connsiteX100" fmla="*/ 5487111 w 5602521"/>
              <a:gd name="connsiteY100" fmla="*/ 914400 h 1535837"/>
              <a:gd name="connsiteX101" fmla="*/ 5513744 w 5602521"/>
              <a:gd name="connsiteY101" fmla="*/ 887767 h 1535837"/>
              <a:gd name="connsiteX102" fmla="*/ 5531499 w 5602521"/>
              <a:gd name="connsiteY102" fmla="*/ 861134 h 1535837"/>
              <a:gd name="connsiteX103" fmla="*/ 5540377 w 5602521"/>
              <a:gd name="connsiteY103" fmla="*/ 834501 h 1535837"/>
              <a:gd name="connsiteX104" fmla="*/ 5558132 w 5602521"/>
              <a:gd name="connsiteY104" fmla="*/ 816745 h 1535837"/>
              <a:gd name="connsiteX105" fmla="*/ 5575888 w 5602521"/>
              <a:gd name="connsiteY105" fmla="*/ 763479 h 1535837"/>
              <a:gd name="connsiteX106" fmla="*/ 5584765 w 5602521"/>
              <a:gd name="connsiteY106" fmla="*/ 727969 h 1535837"/>
              <a:gd name="connsiteX107" fmla="*/ 5602521 w 5602521"/>
              <a:gd name="connsiteY107" fmla="*/ 674703 h 1535837"/>
              <a:gd name="connsiteX108" fmla="*/ 5593643 w 5602521"/>
              <a:gd name="connsiteY108" fmla="*/ 443883 h 1535837"/>
              <a:gd name="connsiteX109" fmla="*/ 5584765 w 5602521"/>
              <a:gd name="connsiteY109" fmla="*/ 417250 h 1535837"/>
              <a:gd name="connsiteX110" fmla="*/ 5567010 w 5602521"/>
              <a:gd name="connsiteY110" fmla="*/ 390617 h 1535837"/>
              <a:gd name="connsiteX111" fmla="*/ 5540377 w 5602521"/>
              <a:gd name="connsiteY111" fmla="*/ 372862 h 1535837"/>
              <a:gd name="connsiteX112" fmla="*/ 5487111 w 5602521"/>
              <a:gd name="connsiteY112" fmla="*/ 337351 h 1535837"/>
              <a:gd name="connsiteX113" fmla="*/ 5433845 w 5602521"/>
              <a:gd name="connsiteY113" fmla="*/ 292963 h 1535837"/>
              <a:gd name="connsiteX114" fmla="*/ 5407212 w 5602521"/>
              <a:gd name="connsiteY114" fmla="*/ 284085 h 1535837"/>
              <a:gd name="connsiteX115" fmla="*/ 5327313 w 5602521"/>
              <a:gd name="connsiteY115" fmla="*/ 248575 h 1535837"/>
              <a:gd name="connsiteX116" fmla="*/ 5300680 w 5602521"/>
              <a:gd name="connsiteY116" fmla="*/ 239697 h 1535837"/>
              <a:gd name="connsiteX117" fmla="*/ 5203026 w 5602521"/>
              <a:gd name="connsiteY117" fmla="*/ 230819 h 1535837"/>
              <a:gd name="connsiteX118" fmla="*/ 5149760 w 5602521"/>
              <a:gd name="connsiteY118" fmla="*/ 213064 h 1535837"/>
              <a:gd name="connsiteX119" fmla="*/ 5123127 w 5602521"/>
              <a:gd name="connsiteY119" fmla="*/ 204186 h 1535837"/>
              <a:gd name="connsiteX120" fmla="*/ 5060983 w 5602521"/>
              <a:gd name="connsiteY120" fmla="*/ 168676 h 1535837"/>
              <a:gd name="connsiteX121" fmla="*/ 4972206 w 5602521"/>
              <a:gd name="connsiteY121" fmla="*/ 142043 h 1535837"/>
              <a:gd name="connsiteX122" fmla="*/ 4732509 w 5602521"/>
              <a:gd name="connsiteY122" fmla="*/ 124287 h 1535837"/>
              <a:gd name="connsiteX123" fmla="*/ 4608222 w 5602521"/>
              <a:gd name="connsiteY123" fmla="*/ 115410 h 1535837"/>
              <a:gd name="connsiteX124" fmla="*/ 4554956 w 5602521"/>
              <a:gd name="connsiteY124" fmla="*/ 106532 h 1535837"/>
              <a:gd name="connsiteX125" fmla="*/ 4421791 w 5602521"/>
              <a:gd name="connsiteY125" fmla="*/ 88777 h 1535837"/>
              <a:gd name="connsiteX126" fmla="*/ 4386280 w 5602521"/>
              <a:gd name="connsiteY126" fmla="*/ 79899 h 1535837"/>
              <a:gd name="connsiteX127" fmla="*/ 4324136 w 5602521"/>
              <a:gd name="connsiteY127" fmla="*/ 71021 h 1535837"/>
              <a:gd name="connsiteX128" fmla="*/ 4199849 w 5602521"/>
              <a:gd name="connsiteY128" fmla="*/ 53266 h 1535837"/>
              <a:gd name="connsiteX129" fmla="*/ 4057806 w 5602521"/>
              <a:gd name="connsiteY129" fmla="*/ 35511 h 1535837"/>
              <a:gd name="connsiteX130" fmla="*/ 4013418 w 5602521"/>
              <a:gd name="connsiteY130" fmla="*/ 26633 h 1535837"/>
              <a:gd name="connsiteX131" fmla="*/ 3551779 w 5602521"/>
              <a:gd name="connsiteY131" fmla="*/ 17755 h 153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602521" h="1535837">
                <a:moveTo>
                  <a:pt x="3676066" y="17755"/>
                </a:moveTo>
                <a:lnTo>
                  <a:pt x="3329837" y="8878"/>
                </a:lnTo>
                <a:cubicBezTo>
                  <a:pt x="3261746" y="6682"/>
                  <a:pt x="3193777" y="0"/>
                  <a:pt x="3125651" y="0"/>
                </a:cubicBezTo>
                <a:cubicBezTo>
                  <a:pt x="2948073" y="0"/>
                  <a:pt x="2770544" y="5919"/>
                  <a:pt x="2592991" y="8878"/>
                </a:cubicBezTo>
                <a:cubicBezTo>
                  <a:pt x="2584198" y="11076"/>
                  <a:pt x="2498367" y="33729"/>
                  <a:pt x="2477581" y="35511"/>
                </a:cubicBezTo>
                <a:cubicBezTo>
                  <a:pt x="2251710" y="54871"/>
                  <a:pt x="2171302" y="54598"/>
                  <a:pt x="1944921" y="62144"/>
                </a:cubicBezTo>
                <a:cubicBezTo>
                  <a:pt x="1918288" y="65103"/>
                  <a:pt x="1891550" y="67231"/>
                  <a:pt x="1865022" y="71021"/>
                </a:cubicBezTo>
                <a:cubicBezTo>
                  <a:pt x="1850084" y="73155"/>
                  <a:pt x="1835666" y="78592"/>
                  <a:pt x="1820633" y="79899"/>
                </a:cubicBezTo>
                <a:cubicBezTo>
                  <a:pt x="1767485" y="84521"/>
                  <a:pt x="1714065" y="85228"/>
                  <a:pt x="1660835" y="88777"/>
                </a:cubicBezTo>
                <a:cubicBezTo>
                  <a:pt x="1596258" y="93082"/>
                  <a:pt x="1545653" y="97621"/>
                  <a:pt x="1483282" y="106532"/>
                </a:cubicBezTo>
                <a:cubicBezTo>
                  <a:pt x="1443540" y="112210"/>
                  <a:pt x="1423853" y="116643"/>
                  <a:pt x="1385627" y="124287"/>
                </a:cubicBezTo>
                <a:cubicBezTo>
                  <a:pt x="1350947" y="158969"/>
                  <a:pt x="1387338" y="127871"/>
                  <a:pt x="1341239" y="150920"/>
                </a:cubicBezTo>
                <a:cubicBezTo>
                  <a:pt x="1331696" y="155692"/>
                  <a:pt x="1324356" y="164343"/>
                  <a:pt x="1314606" y="168676"/>
                </a:cubicBezTo>
                <a:cubicBezTo>
                  <a:pt x="1260796" y="192592"/>
                  <a:pt x="1263900" y="182903"/>
                  <a:pt x="1208074" y="195309"/>
                </a:cubicBezTo>
                <a:cubicBezTo>
                  <a:pt x="1198939" y="197339"/>
                  <a:pt x="1190576" y="202156"/>
                  <a:pt x="1181441" y="204186"/>
                </a:cubicBezTo>
                <a:cubicBezTo>
                  <a:pt x="1163869" y="208091"/>
                  <a:pt x="1145826" y="209534"/>
                  <a:pt x="1128175" y="213064"/>
                </a:cubicBezTo>
                <a:cubicBezTo>
                  <a:pt x="1045158" y="229668"/>
                  <a:pt x="1133711" y="213899"/>
                  <a:pt x="1066031" y="230819"/>
                </a:cubicBezTo>
                <a:cubicBezTo>
                  <a:pt x="1015349" y="243489"/>
                  <a:pt x="1031697" y="234906"/>
                  <a:pt x="986132" y="248575"/>
                </a:cubicBezTo>
                <a:cubicBezTo>
                  <a:pt x="968206" y="253953"/>
                  <a:pt x="951327" y="263253"/>
                  <a:pt x="932866" y="266330"/>
                </a:cubicBezTo>
                <a:cubicBezTo>
                  <a:pt x="870370" y="276746"/>
                  <a:pt x="896677" y="269516"/>
                  <a:pt x="852967" y="284085"/>
                </a:cubicBezTo>
                <a:cubicBezTo>
                  <a:pt x="810712" y="312256"/>
                  <a:pt x="842941" y="295083"/>
                  <a:pt x="790824" y="310718"/>
                </a:cubicBezTo>
                <a:cubicBezTo>
                  <a:pt x="772897" y="316096"/>
                  <a:pt x="755313" y="322556"/>
                  <a:pt x="737558" y="328474"/>
                </a:cubicBezTo>
                <a:cubicBezTo>
                  <a:pt x="728680" y="331433"/>
                  <a:pt x="720003" y="335081"/>
                  <a:pt x="710925" y="337351"/>
                </a:cubicBezTo>
                <a:cubicBezTo>
                  <a:pt x="657260" y="350768"/>
                  <a:pt x="686984" y="342372"/>
                  <a:pt x="622148" y="363984"/>
                </a:cubicBezTo>
                <a:lnTo>
                  <a:pt x="568882" y="381740"/>
                </a:lnTo>
                <a:lnTo>
                  <a:pt x="542249" y="390617"/>
                </a:lnTo>
                <a:cubicBezTo>
                  <a:pt x="545208" y="399495"/>
                  <a:pt x="556742" y="409764"/>
                  <a:pt x="551127" y="417250"/>
                </a:cubicBezTo>
                <a:cubicBezTo>
                  <a:pt x="543806" y="427011"/>
                  <a:pt x="527695" y="424402"/>
                  <a:pt x="515616" y="426128"/>
                </a:cubicBezTo>
                <a:cubicBezTo>
                  <a:pt x="486175" y="430334"/>
                  <a:pt x="456431" y="432047"/>
                  <a:pt x="426839" y="435006"/>
                </a:cubicBezTo>
                <a:cubicBezTo>
                  <a:pt x="417961" y="446843"/>
                  <a:pt x="409835" y="459282"/>
                  <a:pt x="400206" y="470516"/>
                </a:cubicBezTo>
                <a:cubicBezTo>
                  <a:pt x="392035" y="480048"/>
                  <a:pt x="376035" y="484838"/>
                  <a:pt x="373573" y="497149"/>
                </a:cubicBezTo>
                <a:cubicBezTo>
                  <a:pt x="371931" y="505356"/>
                  <a:pt x="385410" y="508986"/>
                  <a:pt x="391328" y="514905"/>
                </a:cubicBezTo>
                <a:cubicBezTo>
                  <a:pt x="403165" y="511946"/>
                  <a:pt x="426839" y="518228"/>
                  <a:pt x="426839" y="506027"/>
                </a:cubicBezTo>
                <a:cubicBezTo>
                  <a:pt x="426839" y="493826"/>
                  <a:pt x="391328" y="497149"/>
                  <a:pt x="391328" y="497149"/>
                </a:cubicBezTo>
                <a:cubicBezTo>
                  <a:pt x="373573" y="503068"/>
                  <a:pt x="353635" y="504523"/>
                  <a:pt x="338062" y="514905"/>
                </a:cubicBezTo>
                <a:lnTo>
                  <a:pt x="284796" y="550415"/>
                </a:lnTo>
                <a:cubicBezTo>
                  <a:pt x="281837" y="559293"/>
                  <a:pt x="278189" y="567970"/>
                  <a:pt x="275919" y="577048"/>
                </a:cubicBezTo>
                <a:cubicBezTo>
                  <a:pt x="272259" y="591687"/>
                  <a:pt x="270701" y="606798"/>
                  <a:pt x="267041" y="621437"/>
                </a:cubicBezTo>
                <a:cubicBezTo>
                  <a:pt x="262228" y="640690"/>
                  <a:pt x="254872" y="660239"/>
                  <a:pt x="240408" y="674703"/>
                </a:cubicBezTo>
                <a:cubicBezTo>
                  <a:pt x="232863" y="682248"/>
                  <a:pt x="222653" y="686540"/>
                  <a:pt x="213775" y="692458"/>
                </a:cubicBezTo>
                <a:cubicBezTo>
                  <a:pt x="197711" y="716554"/>
                  <a:pt x="186343" y="737380"/>
                  <a:pt x="160509" y="754602"/>
                </a:cubicBezTo>
                <a:cubicBezTo>
                  <a:pt x="100279" y="794755"/>
                  <a:pt x="122332" y="775023"/>
                  <a:pt x="89488" y="807868"/>
                </a:cubicBezTo>
                <a:cubicBezTo>
                  <a:pt x="83569" y="825623"/>
                  <a:pt x="82114" y="845561"/>
                  <a:pt x="71732" y="861134"/>
                </a:cubicBezTo>
                <a:cubicBezTo>
                  <a:pt x="59895" y="878889"/>
                  <a:pt x="42970" y="894156"/>
                  <a:pt x="36222" y="914400"/>
                </a:cubicBezTo>
                <a:lnTo>
                  <a:pt x="18466" y="967666"/>
                </a:lnTo>
                <a:cubicBezTo>
                  <a:pt x="15463" y="1027721"/>
                  <a:pt x="0" y="1160130"/>
                  <a:pt x="18466" y="1233996"/>
                </a:cubicBezTo>
                <a:cubicBezTo>
                  <a:pt x="20496" y="1242116"/>
                  <a:pt x="28736" y="1248008"/>
                  <a:pt x="36222" y="1251751"/>
                </a:cubicBezTo>
                <a:cubicBezTo>
                  <a:pt x="52962" y="1260121"/>
                  <a:pt x="73915" y="1259125"/>
                  <a:pt x="89488" y="1269507"/>
                </a:cubicBezTo>
                <a:cubicBezTo>
                  <a:pt x="111977" y="1284499"/>
                  <a:pt x="122118" y="1295572"/>
                  <a:pt x="151631" y="1296140"/>
                </a:cubicBezTo>
                <a:lnTo>
                  <a:pt x="1039398" y="1305017"/>
                </a:lnTo>
                <a:cubicBezTo>
                  <a:pt x="1080827" y="1307976"/>
                  <a:pt x="1122405" y="1309308"/>
                  <a:pt x="1163686" y="1313895"/>
                </a:cubicBezTo>
                <a:cubicBezTo>
                  <a:pt x="1175812" y="1315242"/>
                  <a:pt x="1187161" y="1320767"/>
                  <a:pt x="1199196" y="1322773"/>
                </a:cubicBezTo>
                <a:cubicBezTo>
                  <a:pt x="1229917" y="1327893"/>
                  <a:pt x="1321636" y="1336968"/>
                  <a:pt x="1350117" y="1340528"/>
                </a:cubicBezTo>
                <a:cubicBezTo>
                  <a:pt x="1370880" y="1343123"/>
                  <a:pt x="1391519" y="1346641"/>
                  <a:pt x="1412260" y="1349406"/>
                </a:cubicBezTo>
                <a:lnTo>
                  <a:pt x="1483282" y="1358283"/>
                </a:lnTo>
                <a:cubicBezTo>
                  <a:pt x="1495119" y="1361242"/>
                  <a:pt x="1506758" y="1365155"/>
                  <a:pt x="1518793" y="1367161"/>
                </a:cubicBezTo>
                <a:cubicBezTo>
                  <a:pt x="1542326" y="1371083"/>
                  <a:pt x="1566165" y="1372886"/>
                  <a:pt x="1589814" y="1376039"/>
                </a:cubicBezTo>
                <a:cubicBezTo>
                  <a:pt x="1610555" y="1378804"/>
                  <a:pt x="1631318" y="1381476"/>
                  <a:pt x="1651958" y="1384916"/>
                </a:cubicBezTo>
                <a:cubicBezTo>
                  <a:pt x="1666842" y="1387397"/>
                  <a:pt x="1681708" y="1390134"/>
                  <a:pt x="1696346" y="1393794"/>
                </a:cubicBezTo>
                <a:cubicBezTo>
                  <a:pt x="1705424" y="1396064"/>
                  <a:pt x="1713981" y="1400101"/>
                  <a:pt x="1722979" y="1402672"/>
                </a:cubicBezTo>
                <a:cubicBezTo>
                  <a:pt x="1741431" y="1407944"/>
                  <a:pt x="1785726" y="1418140"/>
                  <a:pt x="1802878" y="1420427"/>
                </a:cubicBezTo>
                <a:cubicBezTo>
                  <a:pt x="1832357" y="1424358"/>
                  <a:pt x="1862078" y="1426192"/>
                  <a:pt x="1891655" y="1429305"/>
                </a:cubicBezTo>
                <a:lnTo>
                  <a:pt x="1971554" y="1438182"/>
                </a:lnTo>
                <a:cubicBezTo>
                  <a:pt x="1980432" y="1441141"/>
                  <a:pt x="1989011" y="1445225"/>
                  <a:pt x="1998187" y="1447060"/>
                </a:cubicBezTo>
                <a:cubicBezTo>
                  <a:pt x="2092488" y="1465920"/>
                  <a:pt x="2115741" y="1466530"/>
                  <a:pt x="2211251" y="1473693"/>
                </a:cubicBezTo>
                <a:lnTo>
                  <a:pt x="2459826" y="1491448"/>
                </a:lnTo>
                <a:cubicBezTo>
                  <a:pt x="2487963" y="1495468"/>
                  <a:pt x="2633954" y="1513980"/>
                  <a:pt x="2672890" y="1526959"/>
                </a:cubicBezTo>
                <a:lnTo>
                  <a:pt x="2699523" y="1535837"/>
                </a:lnTo>
                <a:cubicBezTo>
                  <a:pt x="2754905" y="1534729"/>
                  <a:pt x="3154919" y="1531983"/>
                  <a:pt x="3303204" y="1518081"/>
                </a:cubicBezTo>
                <a:cubicBezTo>
                  <a:pt x="3344871" y="1514175"/>
                  <a:pt x="3385850" y="1504490"/>
                  <a:pt x="3427492" y="1500326"/>
                </a:cubicBezTo>
                <a:lnTo>
                  <a:pt x="3516268" y="1491448"/>
                </a:lnTo>
                <a:cubicBezTo>
                  <a:pt x="3576442" y="1471391"/>
                  <a:pt x="3503025" y="1494098"/>
                  <a:pt x="3605045" y="1473693"/>
                </a:cubicBezTo>
                <a:cubicBezTo>
                  <a:pt x="3659832" y="1462735"/>
                  <a:pt x="3600983" y="1464765"/>
                  <a:pt x="3667189" y="1455938"/>
                </a:cubicBezTo>
                <a:cubicBezTo>
                  <a:pt x="3700933" y="1451439"/>
                  <a:pt x="3853055" y="1440274"/>
                  <a:pt x="3880253" y="1438182"/>
                </a:cubicBezTo>
                <a:cubicBezTo>
                  <a:pt x="3897667" y="1435280"/>
                  <a:pt x="3958399" y="1425747"/>
                  <a:pt x="3977907" y="1420427"/>
                </a:cubicBezTo>
                <a:cubicBezTo>
                  <a:pt x="4075278" y="1393871"/>
                  <a:pt x="3991809" y="1410434"/>
                  <a:pt x="4066684" y="1393794"/>
                </a:cubicBezTo>
                <a:cubicBezTo>
                  <a:pt x="4119438" y="1382070"/>
                  <a:pt x="4112987" y="1385305"/>
                  <a:pt x="4173216" y="1376039"/>
                </a:cubicBezTo>
                <a:cubicBezTo>
                  <a:pt x="4191007" y="1373302"/>
                  <a:pt x="4208663" y="1369707"/>
                  <a:pt x="4226482" y="1367161"/>
                </a:cubicBezTo>
                <a:cubicBezTo>
                  <a:pt x="4282547" y="1359151"/>
                  <a:pt x="4288198" y="1362851"/>
                  <a:pt x="4333014" y="1349406"/>
                </a:cubicBezTo>
                <a:cubicBezTo>
                  <a:pt x="4350941" y="1344028"/>
                  <a:pt x="4368525" y="1337568"/>
                  <a:pt x="4386280" y="1331650"/>
                </a:cubicBezTo>
                <a:lnTo>
                  <a:pt x="4412913" y="1322773"/>
                </a:lnTo>
                <a:cubicBezTo>
                  <a:pt x="4421791" y="1316854"/>
                  <a:pt x="4429739" y="1309220"/>
                  <a:pt x="4439546" y="1305017"/>
                </a:cubicBezTo>
                <a:cubicBezTo>
                  <a:pt x="4450761" y="1300211"/>
                  <a:pt x="4463127" y="1298697"/>
                  <a:pt x="4475057" y="1296140"/>
                </a:cubicBezTo>
                <a:cubicBezTo>
                  <a:pt x="4504565" y="1289817"/>
                  <a:pt x="4535203" y="1287927"/>
                  <a:pt x="4563833" y="1278384"/>
                </a:cubicBezTo>
                <a:lnTo>
                  <a:pt x="4617099" y="1260629"/>
                </a:lnTo>
                <a:cubicBezTo>
                  <a:pt x="4625977" y="1257670"/>
                  <a:pt x="4635946" y="1256942"/>
                  <a:pt x="4643732" y="1251751"/>
                </a:cubicBezTo>
                <a:cubicBezTo>
                  <a:pt x="4678151" y="1228805"/>
                  <a:pt x="4660243" y="1237370"/>
                  <a:pt x="4696998" y="1225118"/>
                </a:cubicBezTo>
                <a:cubicBezTo>
                  <a:pt x="4735404" y="1186714"/>
                  <a:pt x="4696738" y="1219288"/>
                  <a:pt x="4785775" y="1189608"/>
                </a:cubicBezTo>
                <a:cubicBezTo>
                  <a:pt x="4840468" y="1171376"/>
                  <a:pt x="4784787" y="1188173"/>
                  <a:pt x="4874552" y="1171852"/>
                </a:cubicBezTo>
                <a:cubicBezTo>
                  <a:pt x="4945621" y="1158931"/>
                  <a:pt x="4872225" y="1165844"/>
                  <a:pt x="4954451" y="1154097"/>
                </a:cubicBezTo>
                <a:cubicBezTo>
                  <a:pt x="4980979" y="1150307"/>
                  <a:pt x="5007717" y="1148178"/>
                  <a:pt x="5034350" y="1145219"/>
                </a:cubicBezTo>
                <a:cubicBezTo>
                  <a:pt x="5043228" y="1142260"/>
                  <a:pt x="5051905" y="1138612"/>
                  <a:pt x="5060983" y="1136342"/>
                </a:cubicBezTo>
                <a:cubicBezTo>
                  <a:pt x="5075622" y="1132682"/>
                  <a:pt x="5090641" y="1130737"/>
                  <a:pt x="5105371" y="1127464"/>
                </a:cubicBezTo>
                <a:cubicBezTo>
                  <a:pt x="5117282" y="1124817"/>
                  <a:pt x="5129045" y="1121545"/>
                  <a:pt x="5140882" y="1118586"/>
                </a:cubicBezTo>
                <a:cubicBezTo>
                  <a:pt x="5149760" y="1112668"/>
                  <a:pt x="5157488" y="1104477"/>
                  <a:pt x="5167515" y="1100831"/>
                </a:cubicBezTo>
                <a:cubicBezTo>
                  <a:pt x="5180544" y="1096093"/>
                  <a:pt x="5273790" y="1077328"/>
                  <a:pt x="5291802" y="1065320"/>
                </a:cubicBezTo>
                <a:cubicBezTo>
                  <a:pt x="5326221" y="1042374"/>
                  <a:pt x="5308313" y="1050939"/>
                  <a:pt x="5345068" y="1038687"/>
                </a:cubicBezTo>
                <a:cubicBezTo>
                  <a:pt x="5387949" y="995808"/>
                  <a:pt x="5333449" y="1047984"/>
                  <a:pt x="5389457" y="1003177"/>
                </a:cubicBezTo>
                <a:cubicBezTo>
                  <a:pt x="5395993" y="997948"/>
                  <a:pt x="5400676" y="990650"/>
                  <a:pt x="5407212" y="985421"/>
                </a:cubicBezTo>
                <a:cubicBezTo>
                  <a:pt x="5415543" y="978756"/>
                  <a:pt x="5425870" y="974754"/>
                  <a:pt x="5433845" y="967666"/>
                </a:cubicBezTo>
                <a:cubicBezTo>
                  <a:pt x="5452612" y="950984"/>
                  <a:pt x="5469356" y="932155"/>
                  <a:pt x="5487111" y="914400"/>
                </a:cubicBezTo>
                <a:cubicBezTo>
                  <a:pt x="5495989" y="905522"/>
                  <a:pt x="5506780" y="898213"/>
                  <a:pt x="5513744" y="887767"/>
                </a:cubicBezTo>
                <a:cubicBezTo>
                  <a:pt x="5519662" y="878889"/>
                  <a:pt x="5526727" y="870677"/>
                  <a:pt x="5531499" y="861134"/>
                </a:cubicBezTo>
                <a:cubicBezTo>
                  <a:pt x="5535684" y="852764"/>
                  <a:pt x="5535562" y="842525"/>
                  <a:pt x="5540377" y="834501"/>
                </a:cubicBezTo>
                <a:cubicBezTo>
                  <a:pt x="5544683" y="827324"/>
                  <a:pt x="5552214" y="822664"/>
                  <a:pt x="5558132" y="816745"/>
                </a:cubicBezTo>
                <a:cubicBezTo>
                  <a:pt x="5564051" y="798990"/>
                  <a:pt x="5571349" y="781636"/>
                  <a:pt x="5575888" y="763479"/>
                </a:cubicBezTo>
                <a:cubicBezTo>
                  <a:pt x="5578847" y="751642"/>
                  <a:pt x="5581259" y="739655"/>
                  <a:pt x="5584765" y="727969"/>
                </a:cubicBezTo>
                <a:cubicBezTo>
                  <a:pt x="5590143" y="710042"/>
                  <a:pt x="5602521" y="674703"/>
                  <a:pt x="5602521" y="674703"/>
                </a:cubicBezTo>
                <a:cubicBezTo>
                  <a:pt x="5599562" y="597763"/>
                  <a:pt x="5598941" y="520697"/>
                  <a:pt x="5593643" y="443883"/>
                </a:cubicBezTo>
                <a:cubicBezTo>
                  <a:pt x="5592999" y="434547"/>
                  <a:pt x="5588950" y="425620"/>
                  <a:pt x="5584765" y="417250"/>
                </a:cubicBezTo>
                <a:cubicBezTo>
                  <a:pt x="5579993" y="407707"/>
                  <a:pt x="5574555" y="398162"/>
                  <a:pt x="5567010" y="390617"/>
                </a:cubicBezTo>
                <a:cubicBezTo>
                  <a:pt x="5559465" y="383072"/>
                  <a:pt x="5548574" y="379692"/>
                  <a:pt x="5540377" y="372862"/>
                </a:cubicBezTo>
                <a:cubicBezTo>
                  <a:pt x="5496043" y="335917"/>
                  <a:pt x="5533916" y="352953"/>
                  <a:pt x="5487111" y="337351"/>
                </a:cubicBezTo>
                <a:cubicBezTo>
                  <a:pt x="5467476" y="317716"/>
                  <a:pt x="5458566" y="305323"/>
                  <a:pt x="5433845" y="292963"/>
                </a:cubicBezTo>
                <a:cubicBezTo>
                  <a:pt x="5425475" y="288778"/>
                  <a:pt x="5415582" y="288270"/>
                  <a:pt x="5407212" y="284085"/>
                </a:cubicBezTo>
                <a:cubicBezTo>
                  <a:pt x="5322803" y="241880"/>
                  <a:pt x="5464732" y="294381"/>
                  <a:pt x="5327313" y="248575"/>
                </a:cubicBezTo>
                <a:cubicBezTo>
                  <a:pt x="5318435" y="245616"/>
                  <a:pt x="5309999" y="240544"/>
                  <a:pt x="5300680" y="239697"/>
                </a:cubicBezTo>
                <a:lnTo>
                  <a:pt x="5203026" y="230819"/>
                </a:lnTo>
                <a:lnTo>
                  <a:pt x="5149760" y="213064"/>
                </a:lnTo>
                <a:cubicBezTo>
                  <a:pt x="5140882" y="210105"/>
                  <a:pt x="5130913" y="209377"/>
                  <a:pt x="5123127" y="204186"/>
                </a:cubicBezTo>
                <a:cubicBezTo>
                  <a:pt x="5099102" y="188170"/>
                  <a:pt x="5089144" y="179940"/>
                  <a:pt x="5060983" y="168676"/>
                </a:cubicBezTo>
                <a:cubicBezTo>
                  <a:pt x="5033307" y="157606"/>
                  <a:pt x="5001645" y="148585"/>
                  <a:pt x="4972206" y="142043"/>
                </a:cubicBezTo>
                <a:cubicBezTo>
                  <a:pt x="4875393" y="120529"/>
                  <a:pt x="4893312" y="133220"/>
                  <a:pt x="4732509" y="124287"/>
                </a:cubicBezTo>
                <a:cubicBezTo>
                  <a:pt x="4691038" y="121983"/>
                  <a:pt x="4649651" y="118369"/>
                  <a:pt x="4608222" y="115410"/>
                </a:cubicBezTo>
                <a:cubicBezTo>
                  <a:pt x="4590467" y="112451"/>
                  <a:pt x="4572775" y="109078"/>
                  <a:pt x="4554956" y="106532"/>
                </a:cubicBezTo>
                <a:cubicBezTo>
                  <a:pt x="4518912" y="101383"/>
                  <a:pt x="4458665" y="95481"/>
                  <a:pt x="4421791" y="88777"/>
                </a:cubicBezTo>
                <a:cubicBezTo>
                  <a:pt x="4409786" y="86594"/>
                  <a:pt x="4398285" y="82082"/>
                  <a:pt x="4386280" y="79899"/>
                </a:cubicBezTo>
                <a:cubicBezTo>
                  <a:pt x="4365693" y="76156"/>
                  <a:pt x="4344776" y="74461"/>
                  <a:pt x="4324136" y="71021"/>
                </a:cubicBezTo>
                <a:cubicBezTo>
                  <a:pt x="4211080" y="52179"/>
                  <a:pt x="4370028" y="72176"/>
                  <a:pt x="4199849" y="53266"/>
                </a:cubicBezTo>
                <a:cubicBezTo>
                  <a:pt x="4131958" y="30635"/>
                  <a:pt x="4201738" y="51503"/>
                  <a:pt x="4057806" y="35511"/>
                </a:cubicBezTo>
                <a:cubicBezTo>
                  <a:pt x="4042809" y="33845"/>
                  <a:pt x="4028424" y="28213"/>
                  <a:pt x="4013418" y="26633"/>
                </a:cubicBezTo>
                <a:cubicBezTo>
                  <a:pt x="3852969" y="9743"/>
                  <a:pt x="3724896" y="17755"/>
                  <a:pt x="3551779" y="17755"/>
                </a:cubicBezTo>
              </a:path>
            </a:pathLst>
          </a:cu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9465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45886"/>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p:cNvSpPr>
          <p:nvPr/>
        </p:nvSpPr>
        <p:spPr>
          <a:xfrm>
            <a:off x="0" y="5626100"/>
            <a:ext cx="9144000" cy="979618"/>
          </a:xfrm>
          <a:prstGeom prst="rect">
            <a:avLst/>
          </a:prstGeom>
          <a:solidFill>
            <a:schemeClr val="tx1">
              <a:alpha val="60000"/>
            </a:schemeClr>
          </a:solidFill>
        </p:spPr>
        <p:txBody>
          <a:bodyPr wrap="square" lIns="360000" tIns="180000" rIns="360000" bIns="180000" rtlCol="0" anchor="ctr" anchorCtr="0">
            <a:noAutofit/>
          </a:bodyPr>
          <a:lstStyle/>
          <a:p>
            <a:pPr algn="ctr"/>
            <a:r>
              <a:rPr lang="en-GB" b="1" smtClean="0">
                <a:solidFill>
                  <a:srgbClr val="FFFFFF"/>
                </a:solidFill>
                <a:latin typeface="Arial"/>
                <a:cs typeface="Arial"/>
              </a:rPr>
              <a:t>Onion</a:t>
            </a:r>
          </a:p>
          <a:p>
            <a:pPr algn="ctr"/>
            <a:r>
              <a:rPr lang="en-GB" b="1" smtClean="0">
                <a:solidFill>
                  <a:srgbClr val="FFFFFF"/>
                </a:solidFill>
                <a:latin typeface="Arial"/>
                <a:cs typeface="Arial"/>
              </a:rPr>
              <a:t>UK</a:t>
            </a:r>
            <a:endParaRPr lang="en-GB" b="1" dirty="0">
              <a:solidFill>
                <a:srgbClr val="FFFFFF"/>
              </a:solidFill>
              <a:latin typeface="Arial"/>
              <a:cs typeface="Arial"/>
            </a:endParaRPr>
          </a:p>
        </p:txBody>
      </p:sp>
      <p:sp>
        <p:nvSpPr>
          <p:cNvPr id="8" name="TextBox 7"/>
          <p:cNvSpPr txBox="1"/>
          <p:nvPr/>
        </p:nvSpPr>
        <p:spPr>
          <a:xfrm>
            <a:off x="6065052" y="1115301"/>
            <a:ext cx="3391200" cy="640347"/>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ABIOTIC</a:t>
            </a:r>
            <a:endParaRPr lang="en-US" dirty="0">
              <a:solidFill>
                <a:schemeClr val="bg1"/>
              </a:solidFill>
              <a:latin typeface="Arial"/>
              <a:cs typeface="Arial"/>
            </a:endParaRPr>
          </a:p>
        </p:txBody>
      </p:sp>
      <p:sp>
        <p:nvSpPr>
          <p:cNvPr id="9" name="TextBox 8"/>
          <p:cNvSpPr txBox="1"/>
          <p:nvPr/>
        </p:nvSpPr>
        <p:spPr>
          <a:xfrm>
            <a:off x="6065052" y="429573"/>
            <a:ext cx="3391200" cy="644362"/>
          </a:xfrm>
          <a:prstGeom prst="roundRect">
            <a:avLst>
              <a:gd name="adj" fmla="val 50000"/>
            </a:avLst>
          </a:prstGeom>
          <a:solidFill>
            <a:srgbClr val="474746"/>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0" name="TextBox 9"/>
          <p:cNvSpPr txBox="1"/>
          <p:nvPr/>
        </p:nvSpPr>
        <p:spPr>
          <a:xfrm>
            <a:off x="4956407" y="429573"/>
            <a:ext cx="4502617" cy="645541"/>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latin typeface="Arial"/>
                <a:cs typeface="Arial"/>
              </a:rPr>
              <a:t>BIOTIC</a:t>
            </a:r>
            <a:endParaRPr lang="en-US" dirty="0">
              <a:solidFill>
                <a:schemeClr val="bg1"/>
              </a:solidFill>
              <a:latin typeface="Arial"/>
              <a:cs typeface="Arial"/>
            </a:endParaRPr>
          </a:p>
        </p:txBody>
      </p:sp>
      <p:sp>
        <p:nvSpPr>
          <p:cNvPr id="12" name="TextBox 11"/>
          <p:cNvSpPr txBox="1"/>
          <p:nvPr/>
        </p:nvSpPr>
        <p:spPr>
          <a:xfrm>
            <a:off x="-571501" y="429573"/>
            <a:ext cx="3932539"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smtClean="0">
                <a:solidFill>
                  <a:schemeClr val="bg1"/>
                </a:solidFill>
                <a:latin typeface="Arial"/>
                <a:cs typeface="Arial"/>
              </a:rPr>
              <a:t>ELIMINATION 4</a:t>
            </a:r>
            <a:endParaRPr lang="en-US" sz="2500" b="1" dirty="0">
              <a:solidFill>
                <a:schemeClr val="bg1"/>
              </a:solidFill>
              <a:latin typeface="Arial"/>
              <a:cs typeface="Arial"/>
            </a:endParaRPr>
          </a:p>
        </p:txBody>
      </p:sp>
      <p:pic>
        <p:nvPicPr>
          <p:cNvPr id="13" name="Picture 12"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5" name="TextBox 14"/>
          <p:cNvSpPr txBox="1"/>
          <p:nvPr/>
        </p:nvSpPr>
        <p:spPr>
          <a:xfrm>
            <a:off x="0" y="6618767"/>
            <a:ext cx="5448300" cy="192360"/>
          </a:xfrm>
          <a:prstGeom prst="rect">
            <a:avLst/>
          </a:prstGeom>
          <a:noFill/>
        </p:spPr>
        <p:txBody>
          <a:bodyPr wrap="square" rtlCol="0">
            <a:spAutoFit/>
          </a:bodyPr>
          <a:lstStyle/>
          <a:p>
            <a:r>
              <a:rPr lang="en-US" sz="650" b="1" dirty="0" smtClean="0">
                <a:solidFill>
                  <a:srgbClr val="FFFFFF"/>
                </a:solidFill>
              </a:rPr>
              <a:t>PLANTWISE TRAINING. MODULE 1: HOW TO BECOME A PLANT DOCTOR. </a:t>
            </a:r>
            <a:r>
              <a:rPr lang="en-GB" sz="650" b="1" dirty="0">
                <a:solidFill>
                  <a:srgbClr val="FFFFFF"/>
                </a:solidFill>
              </a:rPr>
              <a:t>BEING A DETECTIVE: LEARNING MORE ABOUT </a:t>
            </a:r>
            <a:r>
              <a:rPr lang="en-GB" sz="650" b="1" dirty="0" smtClean="0">
                <a:solidFill>
                  <a:srgbClr val="FFFFFF"/>
                </a:solidFill>
              </a:rPr>
              <a:t>CAUSES</a:t>
            </a:r>
            <a:endParaRPr lang="en-GB" sz="650" b="1" dirty="0">
              <a:solidFill>
                <a:srgbClr val="FFFFFF"/>
              </a:solidFill>
            </a:endParaRPr>
          </a:p>
        </p:txBody>
      </p:sp>
      <p:sp>
        <p:nvSpPr>
          <p:cNvPr id="2" name="Left Arrow 1"/>
          <p:cNvSpPr/>
          <p:nvPr/>
        </p:nvSpPr>
        <p:spPr>
          <a:xfrm>
            <a:off x="4832582" y="1666875"/>
            <a:ext cx="749068" cy="26670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a:off x="4832582" y="2257425"/>
            <a:ext cx="749068" cy="26670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eft Arrow 13"/>
          <p:cNvSpPr/>
          <p:nvPr/>
        </p:nvSpPr>
        <p:spPr>
          <a:xfrm>
            <a:off x="4832582" y="2809875"/>
            <a:ext cx="749068" cy="26670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 Arrow 15"/>
          <p:cNvSpPr/>
          <p:nvPr/>
        </p:nvSpPr>
        <p:spPr>
          <a:xfrm>
            <a:off x="3718157" y="751754"/>
            <a:ext cx="749068" cy="26670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eft Arrow 16"/>
          <p:cNvSpPr/>
          <p:nvPr/>
        </p:nvSpPr>
        <p:spPr>
          <a:xfrm>
            <a:off x="3343623" y="1417783"/>
            <a:ext cx="749068" cy="26670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eft Arrow 17"/>
          <p:cNvSpPr/>
          <p:nvPr/>
        </p:nvSpPr>
        <p:spPr>
          <a:xfrm>
            <a:off x="2883364" y="1684483"/>
            <a:ext cx="749068" cy="26670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78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1" grpId="0" animBg="1"/>
      <p:bldP spid="14" grpId="0" animBg="1"/>
      <p:bldP spid="16" grpId="0" animBg="1"/>
      <p:bldP spid="17" grpId="0" animBg="1"/>
      <p:bldP spid="18" grpId="0" animBg="1"/>
    </p:bldLst>
  </p:timing>
</p:sld>
</file>

<file path=ppt/theme/theme1.xml><?xml version="1.0" encoding="utf-8"?>
<a:theme xmlns:a="http://schemas.openxmlformats.org/drawingml/2006/main" name="Plant Doctor Training Slide template">
  <a:themeElements>
    <a:clrScheme name="CABI">
      <a:dk1>
        <a:srgbClr val="262626"/>
      </a:dk1>
      <a:lt1>
        <a:srgbClr val="FFFFFF"/>
      </a:lt1>
      <a:dk2>
        <a:srgbClr val="F58025"/>
      </a:dk2>
      <a:lt2>
        <a:srgbClr val="78BE20"/>
      </a:lt2>
      <a:accent1>
        <a:srgbClr val="419639"/>
      </a:accent1>
      <a:accent2>
        <a:srgbClr val="FCD116"/>
      </a:accent2>
      <a:accent3>
        <a:srgbClr val="EF2B2D"/>
      </a:accent3>
      <a:accent4>
        <a:srgbClr val="7C1C51"/>
      </a:accent4>
      <a:accent5>
        <a:srgbClr val="00337F"/>
      </a:accent5>
      <a:accent6>
        <a:srgbClr val="00B5D6"/>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474746"/>
        </a:solidFill>
        <a:ln>
          <a:noFill/>
        </a:ln>
        <a:effectLst/>
      </a:spPr>
      <a:bodyPr wrap="square" rtlCol="0" anchor="ctr" anchorCtr="0">
        <a:noAutofit/>
      </a:bodyPr>
      <a:lstStyle>
        <a:defPPr algn="r">
          <a:defRPr sz="2000" dirty="0" smtClean="0">
            <a:solidFill>
              <a:schemeClr val="bg1"/>
            </a:solidFill>
            <a:latin typeface="Arial"/>
            <a:cs typeface="Arial"/>
          </a:defRPr>
        </a:defPPr>
      </a:lstStyle>
      <a:style>
        <a:lnRef idx="1">
          <a:schemeClr val="accent3"/>
        </a:lnRef>
        <a:fillRef idx="3">
          <a:schemeClr val="accent3"/>
        </a:fillRef>
        <a:effectRef idx="2">
          <a:schemeClr val="accent3"/>
        </a:effectRef>
        <a:fontRef idx="minor">
          <a:schemeClr val="lt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d8dd7c1c-4333-446f-aac1-2085e198f311" ContentTypeId="0x010100B73AEB2BC9FE5343B1F3C335A1578D944601" PreviousValue="false"/>
</file>

<file path=customXml/item3.xml><?xml version="1.0" encoding="utf-8"?>
<p:properties xmlns:p="http://schemas.microsoft.com/office/2006/metadata/properties" xmlns:xsi="http://www.w3.org/2001/XMLSchema-instance" xmlns:pc="http://schemas.microsoft.com/office/infopath/2007/PartnerControls">
  <documentManagement>
    <a39783e76fd34e0db05cee3bdfe2363c xmlns="0b29e85d-e4df-4a6d-ba7c-01bf11944fc3">
      <Terms xmlns="http://schemas.microsoft.com/office/infopath/2007/PartnerControls">
        <TermInfo xmlns="http://schemas.microsoft.com/office/infopath/2007/PartnerControls">
          <TermName xmlns="http://schemas.microsoft.com/office/infopath/2007/PartnerControls">1.Field Diagnostics+Plant Clinic Operation</TermName>
          <TermId xmlns="http://schemas.microsoft.com/office/infopath/2007/PartnerControls">7ad78dfb-130b-4699-8a38-84308d3653d5</TermId>
        </TermInfo>
      </Terms>
    </a39783e76fd34e0db05cee3bdfe2363c>
    <j8ca01f310ae42cc85caceba928ff8b8 xmlns="0b29e85d-e4df-4a6d-ba7c-01bf11944fc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e698b867-af67-4a86-b173-54492d4dfb81</TermId>
        </TermInfo>
      </Terms>
    </j8ca01f310ae42cc85caceba928ff8b8>
    <Year xmlns="0b29e85d-e4df-4a6d-ba7c-01bf11944fc3">2013</Year>
    <TaxCatchAll xmlns="0b29e85d-e4df-4a6d-ba7c-01bf11944fc3">
      <Value>13</Value>
      <Value>12</Value>
    </TaxCatchAll>
  </documentManagement>
</p:properties>
</file>

<file path=customXml/item4.xml><?xml version="1.0" encoding="utf-8"?>
<ct:contentTypeSchema xmlns:ct="http://schemas.microsoft.com/office/2006/metadata/contentType" xmlns:ma="http://schemas.microsoft.com/office/2006/metadata/properties/metaAttributes" ct:_="" ma:_="" ma:contentTypeName="PW Training" ma:contentTypeID="0x010100B73AEB2BC9FE5343B1F3C335A1578D94460100C9B0A33C28EB8F478DCB613248E7B0E9" ma:contentTypeVersion="3" ma:contentTypeDescription="" ma:contentTypeScope="" ma:versionID="560efb6fb4701b7cf7ec3290ae84e282">
  <xsd:schema xmlns:xsd="http://www.w3.org/2001/XMLSchema" xmlns:xs="http://www.w3.org/2001/XMLSchema" xmlns:p="http://schemas.microsoft.com/office/2006/metadata/properties" xmlns:ns2="0b29e85d-e4df-4a6d-ba7c-01bf11944fc3" targetNamespace="http://schemas.microsoft.com/office/2006/metadata/properties" ma:root="true" ma:fieldsID="32cdf96afa63b32b85feefba85a5f2d9" ns2:_="">
    <xsd:import namespace="0b29e85d-e4df-4a6d-ba7c-01bf11944fc3"/>
    <xsd:element name="properties">
      <xsd:complexType>
        <xsd:sequence>
          <xsd:element name="documentManagement">
            <xsd:complexType>
              <xsd:all>
                <xsd:element ref="ns2:Year" minOccurs="0"/>
                <xsd:element ref="ns2:a39783e76fd34e0db05cee3bdfe2363c" minOccurs="0"/>
                <xsd:element ref="ns2:TaxCatchAll" minOccurs="0"/>
                <xsd:element ref="ns2:TaxCatchAllLabel" minOccurs="0"/>
                <xsd:element ref="ns2:j8ca01f310ae42cc85caceba928ff8b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9e85d-e4df-4a6d-ba7c-01bf11944fc3"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restriction>
      </xsd:simpleType>
    </xsd:element>
    <xsd:element name="a39783e76fd34e0db05cee3bdfe2363c" ma:index="9" nillable="true" ma:taxonomy="true" ma:internalName="a39783e76fd34e0db05cee3bdfe2363c" ma:taxonomyFieldName="Coursename" ma:displayName="Course name" ma:default="" ma:fieldId="{a39783e7-6fd3-4e0d-b05c-ee3bdfe2363c}" ma:sspId="d8dd7c1c-4333-446f-aac1-2085e198f311" ma:termSetId="d769028e-7ec6-420b-996c-b66827e95bc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4f1f6ac0-55d1-4311-9bbc-9accb20cd6a7}" ma:internalName="TaxCatchAll" ma:showField="CatchAllData" ma:web="af23c4b2-b0c6-4e41-8623-a75e72b7934e">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4f1f6ac0-55d1-4311-9bbc-9accb20cd6a7}" ma:internalName="TaxCatchAllLabel" ma:readOnly="true" ma:showField="CatchAllDataLabel" ma:web="af23c4b2-b0c6-4e41-8623-a75e72b7934e">
      <xsd:complexType>
        <xsd:complexContent>
          <xsd:extension base="dms:MultiChoiceLookup">
            <xsd:sequence>
              <xsd:element name="Value" type="dms:Lookup" maxOccurs="unbounded" minOccurs="0" nillable="true"/>
            </xsd:sequence>
          </xsd:extension>
        </xsd:complexContent>
      </xsd:complexType>
    </xsd:element>
    <xsd:element name="j8ca01f310ae42cc85caceba928ff8b8" ma:index="13" nillable="true" ma:taxonomy="true" ma:internalName="j8ca01f310ae42cc85caceba928ff8b8" ma:taxonomyFieldName="Materialtype" ma:displayName="Material type" ma:default="" ma:fieldId="{38ca01f3-10ae-42cc-85ca-ceba928ff8b8}" ma:sspId="d8dd7c1c-4333-446f-aac1-2085e198f311" ma:termSetId="017ae480-9dca-433c-a27a-1faeb59bd66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1BCED0-CDD6-42B1-9F74-5D90C65A5DE1}"/>
</file>

<file path=customXml/itemProps2.xml><?xml version="1.0" encoding="utf-8"?>
<ds:datastoreItem xmlns:ds="http://schemas.openxmlformats.org/officeDocument/2006/customXml" ds:itemID="{3AC46592-4E0A-436D-B614-F5D29750291A}"/>
</file>

<file path=customXml/itemProps3.xml><?xml version="1.0" encoding="utf-8"?>
<ds:datastoreItem xmlns:ds="http://schemas.openxmlformats.org/officeDocument/2006/customXml" ds:itemID="{9DDF37D5-F625-4136-9C35-8F8D19E54668}"/>
</file>

<file path=customXml/itemProps4.xml><?xml version="1.0" encoding="utf-8"?>
<ds:datastoreItem xmlns:ds="http://schemas.openxmlformats.org/officeDocument/2006/customXml" ds:itemID="{C6441798-4748-424F-95C9-B969322B7F36}"/>
</file>

<file path=docProps/app.xml><?xml version="1.0" encoding="utf-8"?>
<Properties xmlns="http://schemas.openxmlformats.org/officeDocument/2006/extended-properties" xmlns:vt="http://schemas.openxmlformats.org/officeDocument/2006/docPropsVTypes">
  <Template>Plant Doctor Training Slide template</Template>
  <TotalTime>0</TotalTime>
  <Words>5253</Words>
  <Application>Microsoft Office PowerPoint</Application>
  <PresentationFormat>On-screen Show (4:3)</PresentationFormat>
  <Paragraphs>816</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Plant Doctor Training Slide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published Jun13</dc:title>
  <dc:creator/>
  <cp:lastModifiedBy/>
  <cp:revision>64</cp:revision>
  <cp:lastPrinted>2012-07-09T11:43:42Z</cp:lastPrinted>
  <dcterms:created xsi:type="dcterms:W3CDTF">2012-03-16T13:44:39Z</dcterms:created>
  <dcterms:modified xsi:type="dcterms:W3CDTF">2015-03-10T13:47:16Z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0x010100B73AEB2BC9FE5343B1F3C335A1578D94460100C9B0A33C28EB8F478DCB613248E7B0E9</vt:lpwstr>
  </property>
  <property fmtid="{D5CDD505-2E9C-101B-9397-08002B2CF9AE}" pid="3" name="Coursename">
    <vt:lpwstr>12;#1.Field Diagnostics+Plant Clinic Operation|7ad78dfb-130b-4699-8a38-84308d3653d5</vt:lpwstr>
  </property>
  <property fmtid="{D5CDD505-2E9C-101B-9397-08002B2CF9AE}" pid="4" name="Materialtype">
    <vt:lpwstr>13;#Presentation|e698b867-af67-4a86-b173-54492d4dfb81</vt:lpwstr>
  </property>
</Properties>
</file>